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6799" r:id="rId69"/>
  </p:sldMasterIdLst>
  <p:notesMasterIdLst>
    <p:notesMasterId r:id="rId109"/>
  </p:notesMasterIdLst>
  <p:handoutMasterIdLst>
    <p:handoutMasterId r:id="rId110"/>
  </p:handoutMasterIdLst>
  <p:sldIdLst>
    <p:sldId id="702" r:id="rId70"/>
    <p:sldId id="703" r:id="rId71"/>
    <p:sldId id="720" r:id="rId72"/>
    <p:sldId id="713" r:id="rId73"/>
    <p:sldId id="705" r:id="rId74"/>
    <p:sldId id="719" r:id="rId75"/>
    <p:sldId id="297" r:id="rId76"/>
    <p:sldId id="718" r:id="rId77"/>
    <p:sldId id="321" r:id="rId78"/>
    <p:sldId id="708" r:id="rId79"/>
    <p:sldId id="320" r:id="rId80"/>
    <p:sldId id="721" r:id="rId81"/>
    <p:sldId id="723" r:id="rId82"/>
    <p:sldId id="328" r:id="rId83"/>
    <p:sldId id="329" r:id="rId84"/>
    <p:sldId id="330" r:id="rId85"/>
    <p:sldId id="331" r:id="rId86"/>
    <p:sldId id="722" r:id="rId87"/>
    <p:sldId id="332" r:id="rId88"/>
    <p:sldId id="709" r:id="rId89"/>
    <p:sldId id="335" r:id="rId90"/>
    <p:sldId id="336" r:id="rId91"/>
    <p:sldId id="337" r:id="rId92"/>
    <p:sldId id="338" r:id="rId93"/>
    <p:sldId id="339" r:id="rId94"/>
    <p:sldId id="340" r:id="rId95"/>
    <p:sldId id="341" r:id="rId96"/>
    <p:sldId id="322" r:id="rId97"/>
    <p:sldId id="342" r:id="rId98"/>
    <p:sldId id="343" r:id="rId99"/>
    <p:sldId id="344" r:id="rId100"/>
    <p:sldId id="323" r:id="rId101"/>
    <p:sldId id="345" r:id="rId102"/>
    <p:sldId id="346" r:id="rId103"/>
    <p:sldId id="326" r:id="rId104"/>
    <p:sldId id="325" r:id="rId105"/>
    <p:sldId id="347" r:id="rId106"/>
    <p:sldId id="313" r:id="rId107"/>
    <p:sldId id="327"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orient="horz" pos="3840" userDrawn="1">
          <p15:clr>
            <a:srgbClr val="A4A3A4"/>
          </p15:clr>
        </p15:guide>
        <p15:guide id="3" pos="576" userDrawn="1">
          <p15:clr>
            <a:srgbClr val="A4A3A4"/>
          </p15:clr>
        </p15:guide>
        <p15:guide id="4" pos="7104" userDrawn="1">
          <p15:clr>
            <a:srgbClr val="A4A3A4"/>
          </p15:clr>
        </p15:guide>
        <p15:guide id="5" pos="431">
          <p15:clr>
            <a:srgbClr val="A4A3A4"/>
          </p15:clr>
        </p15:guide>
        <p15:guide id="6" pos="72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9ED"/>
    <a:srgbClr val="C8EBFF"/>
    <a:srgbClr val="C0E8FF"/>
    <a:srgbClr val="FFE681"/>
    <a:srgbClr val="007AC2"/>
    <a:srgbClr val="D55744"/>
    <a:srgbClr val="FFC851"/>
    <a:srgbClr val="66FFFF"/>
    <a:srgbClr val="FF99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03375-CDED-934E-8B8B-A8CB59C4B1DC}" v="1021" dt="2021-10-01T18:22:59.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73" autoAdjust="0"/>
    <p:restoredTop sz="86408" autoAdjust="0"/>
  </p:normalViewPr>
  <p:slideViewPr>
    <p:cSldViewPr snapToGrid="0" snapToObjects="1" showGuides="1">
      <p:cViewPr varScale="1">
        <p:scale>
          <a:sx n="80" d="100"/>
          <a:sy n="80" d="100"/>
        </p:scale>
        <p:origin x="192" y="680"/>
      </p:cViewPr>
      <p:guideLst>
        <p:guide orient="horz" pos="408"/>
        <p:guide orient="horz" pos="3840"/>
        <p:guide pos="576"/>
        <p:guide pos="7104"/>
        <p:guide pos="431"/>
        <p:guide pos="7247"/>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318" d="100"/>
        <a:sy n="318" d="100"/>
      </p:scale>
      <p:origin x="0" y="0"/>
    </p:cViewPr>
  </p:sorterViewPr>
  <p:notesViewPr>
    <p:cSldViewPr snapToGrid="0" snapToObjects="1">
      <p:cViewPr varScale="1">
        <p:scale>
          <a:sx n="149" d="100"/>
          <a:sy n="149" d="100"/>
        </p:scale>
        <p:origin x="66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5.xml"/><Relationship Id="rId89" Type="http://schemas.openxmlformats.org/officeDocument/2006/relationships/slide" Target="slides/slide20.xml"/><Relationship Id="rId112"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slide" Target="slides/slide3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5.xml"/><Relationship Id="rId79" Type="http://schemas.openxmlformats.org/officeDocument/2006/relationships/slide" Target="slides/slide10.xml"/><Relationship Id="rId102" Type="http://schemas.openxmlformats.org/officeDocument/2006/relationships/slide" Target="slides/slide33.xml"/><Relationship Id="rId5" Type="http://schemas.openxmlformats.org/officeDocument/2006/relationships/customXml" Target="../customXml/item5.xml"/><Relationship Id="rId90" Type="http://schemas.openxmlformats.org/officeDocument/2006/relationships/slide" Target="slides/slide21.xml"/><Relationship Id="rId95" Type="http://schemas.openxmlformats.org/officeDocument/2006/relationships/slide" Target="slides/slide26.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Master" Target="slideMasters/slideMaster1.xml"/><Relationship Id="rId113" Type="http://schemas.openxmlformats.org/officeDocument/2006/relationships/theme" Target="theme/theme1.xml"/><Relationship Id="rId80" Type="http://schemas.openxmlformats.org/officeDocument/2006/relationships/slide" Target="slides/slide11.xml"/><Relationship Id="rId85" Type="http://schemas.openxmlformats.org/officeDocument/2006/relationships/slide" Target="slides/slide16.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4.xml"/><Relationship Id="rId108" Type="http://schemas.openxmlformats.org/officeDocument/2006/relationships/slide" Target="slides/slide39.xml"/><Relationship Id="rId54" Type="http://schemas.openxmlformats.org/officeDocument/2006/relationships/customXml" Target="../customXml/item54.xml"/><Relationship Id="rId70" Type="http://schemas.openxmlformats.org/officeDocument/2006/relationships/slide" Target="slides/slide1.xml"/><Relationship Id="rId75" Type="http://schemas.openxmlformats.org/officeDocument/2006/relationships/slide" Target="slides/slide6.xml"/><Relationship Id="rId91" Type="http://schemas.openxmlformats.org/officeDocument/2006/relationships/slide" Target="slides/slide22.xml"/><Relationship Id="rId96"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7.xml"/><Relationship Id="rId114"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slide" Target="slides/slide17.xml"/><Relationship Id="rId94" Type="http://schemas.openxmlformats.org/officeDocument/2006/relationships/slide" Target="slides/slide25.xml"/><Relationship Id="rId99" Type="http://schemas.openxmlformats.org/officeDocument/2006/relationships/slide" Target="slides/slide30.xml"/><Relationship Id="rId101" Type="http://schemas.openxmlformats.org/officeDocument/2006/relationships/slide" Target="slides/slide3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7.xml"/><Relationship Id="rId97" Type="http://schemas.openxmlformats.org/officeDocument/2006/relationships/slide" Target="slides/slide28.xml"/><Relationship Id="rId104" Type="http://schemas.openxmlformats.org/officeDocument/2006/relationships/slide" Target="slides/slide35.xml"/><Relationship Id="rId7" Type="http://schemas.openxmlformats.org/officeDocument/2006/relationships/customXml" Target="../customXml/item7.xml"/><Relationship Id="rId71" Type="http://schemas.openxmlformats.org/officeDocument/2006/relationships/slide" Target="slides/slide2.xml"/><Relationship Id="rId92" Type="http://schemas.openxmlformats.org/officeDocument/2006/relationships/slide" Target="slides/slide2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8.xml"/><Relationship Id="rId110" Type="http://schemas.openxmlformats.org/officeDocument/2006/relationships/handoutMaster" Target="handoutMasters/handoutMaster1.xml"/><Relationship Id="rId115" Type="http://schemas.microsoft.com/office/2015/10/relationships/revisionInfo" Target="revisionInfo.xml"/><Relationship Id="rId61" Type="http://schemas.openxmlformats.org/officeDocument/2006/relationships/customXml" Target="../customXml/item61.xml"/><Relationship Id="rId82" Type="http://schemas.openxmlformats.org/officeDocument/2006/relationships/slide" Target="slides/slide13.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8.xml"/><Relationship Id="rId100" Type="http://schemas.openxmlformats.org/officeDocument/2006/relationships/slide" Target="slides/slide31.xml"/><Relationship Id="rId105" Type="http://schemas.openxmlformats.org/officeDocument/2006/relationships/slide" Target="slides/slide3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93" Type="http://schemas.openxmlformats.org/officeDocument/2006/relationships/slide" Target="slides/slide24.xml"/><Relationship Id="rId98" Type="http://schemas.openxmlformats.org/officeDocument/2006/relationships/slide" Target="slides/slide29.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4.xml"/><Relationship Id="rId88" Type="http://schemas.openxmlformats.org/officeDocument/2006/relationships/slide" Target="slides/slide19.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4AB64-BB16-014D-AF59-00877FFB5348}" type="datetimeFigureOut">
              <a:rPr lang="en-US" smtClean="0"/>
              <a:t>10/1/2021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ED56D-3A20-2943-930A-2361A9DDC1ED}" type="slidenum">
              <a:rPr lang="en-US" smtClean="0"/>
              <a:t>‹#›</a:t>
            </a:fld>
            <a:endParaRPr lang="en-US"/>
          </a:p>
        </p:txBody>
      </p:sp>
    </p:spTree>
    <p:extLst>
      <p:ext uri="{BB962C8B-B14F-4D97-AF65-F5344CB8AC3E}">
        <p14:creationId xmlns:p14="http://schemas.microsoft.com/office/powerpoint/2010/main" val="3317861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98D241-0AB7-BC44-80E8-F0A20AF46E9E}" type="datetimeFigureOut">
              <a:rPr lang="en-US" smtClean="0"/>
              <a:pPr/>
              <a:t>10/1/2021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3E7143C0-4F23-B545-9533-520B5A87CA1E}" type="slidenum">
              <a:rPr lang="en-US" smtClean="0"/>
              <a:pPr/>
              <a:t>‹#›</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1734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4255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994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179718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784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2609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373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135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925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18</a:t>
            </a:fld>
            <a:endParaRPr lang="en-US" dirty="0"/>
          </a:p>
        </p:txBody>
      </p:sp>
    </p:spTree>
    <p:extLst>
      <p:ext uri="{BB962C8B-B14F-4D97-AF65-F5344CB8AC3E}">
        <p14:creationId xmlns:p14="http://schemas.microsoft.com/office/powerpoint/2010/main" val="53228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920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809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121615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301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4692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4145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97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750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392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63176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1752785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5270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248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399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158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2064505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9767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0355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2383221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3999383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1165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DA9ED1F-0E1C-4CCE-9214-F305D0542B3E}" type="slidenum">
              <a:rPr lang="en-US"/>
              <a:pPr/>
              <a:t>38</a:t>
            </a:fld>
            <a:endParaRPr lang="en-US" dirty="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defTabSz="448650">
              <a:defRPr/>
            </a:pPr>
            <a:r>
              <a:rPr lang="en-US" sz="1200" dirty="0"/>
              <a:t>NOTE TO  PRESENTER: Add in your own resources related to the webinar</a:t>
            </a:r>
            <a:endParaRPr lang="en-US" sz="1200" dirty="0">
              <a:latin typeface="Arial" charset="0"/>
              <a:cs typeface="Arial" charset="0"/>
            </a:endParaRPr>
          </a:p>
          <a:p>
            <a:endParaRPr lang="en-US" sz="800" b="1" u="sng" dirty="0">
              <a:latin typeface="Arial" charset="0"/>
              <a:cs typeface="Arial" charset="0"/>
            </a:endParaRPr>
          </a:p>
          <a:p>
            <a:endParaRPr lang="en-CA" dirty="0"/>
          </a:p>
        </p:txBody>
      </p:sp>
    </p:spTree>
    <p:extLst>
      <p:ext uri="{BB962C8B-B14F-4D97-AF65-F5344CB8AC3E}">
        <p14:creationId xmlns:p14="http://schemas.microsoft.com/office/powerpoint/2010/main" val="20941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Calibri" panose="020F0502020204030204" pitchFamily="34" charset="0"/>
              <a:sym typeface="Wingdings" pitchFamily="2" charset="2"/>
            </a:endParaRPr>
          </a:p>
          <a:p>
            <a:pPr marL="0" lvl="1" defTabSz="897301" fontAlgn="base">
              <a:spcAft>
                <a:spcPct val="0"/>
              </a:spcAft>
              <a:defRPr/>
            </a:pPr>
            <a:endParaRPr lang="en-US" sz="1200" dirty="0">
              <a:sym typeface="Wingdings" pitchFamily="2" charset="2"/>
            </a:endParaRPr>
          </a:p>
          <a:p>
            <a:pPr marL="0" lvl="1" defTabSz="897301" fontAlgn="base">
              <a:spcAft>
                <a:spcPct val="0"/>
              </a:spcAft>
              <a:defRPr/>
            </a:pPr>
            <a:endParaRPr lang="en-CA" sz="1100" dirty="0"/>
          </a:p>
        </p:txBody>
      </p:sp>
    </p:spTree>
    <p:extLst>
      <p:ext uri="{BB962C8B-B14F-4D97-AF65-F5344CB8AC3E}">
        <p14:creationId xmlns:p14="http://schemas.microsoft.com/office/powerpoint/2010/main" val="199398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4</a:t>
            </a:fld>
            <a:endParaRPr lang="en-US"/>
          </a:p>
        </p:txBody>
      </p:sp>
    </p:spTree>
    <p:extLst>
      <p:ext uri="{BB962C8B-B14F-4D97-AF65-F5344CB8AC3E}">
        <p14:creationId xmlns:p14="http://schemas.microsoft.com/office/powerpoint/2010/main" val="205106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5</a:t>
            </a:fld>
            <a:endParaRPr lang="en-US"/>
          </a:p>
        </p:txBody>
      </p:sp>
    </p:spTree>
    <p:extLst>
      <p:ext uri="{BB962C8B-B14F-4D97-AF65-F5344CB8AC3E}">
        <p14:creationId xmlns:p14="http://schemas.microsoft.com/office/powerpoint/2010/main" val="356000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6</a:t>
            </a:fld>
            <a:endParaRPr lang="en-US" dirty="0"/>
          </a:p>
        </p:txBody>
      </p:sp>
    </p:spTree>
    <p:extLst>
      <p:ext uri="{BB962C8B-B14F-4D97-AF65-F5344CB8AC3E}">
        <p14:creationId xmlns:p14="http://schemas.microsoft.com/office/powerpoint/2010/main" val="325184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10"/>
          </p:nvPr>
        </p:nvSpPr>
        <p:spPr/>
        <p:txBody>
          <a:bodyPr/>
          <a:lstStyle/>
          <a:p>
            <a:fld id="{3E7143C0-4F23-B545-9533-520B5A87CA1E}" type="slidenum">
              <a:rPr lang="en-US" smtClean="0"/>
              <a:pPr/>
              <a:t>7</a:t>
            </a:fld>
            <a:endParaRPr lang="en-US"/>
          </a:p>
        </p:txBody>
      </p:sp>
    </p:spTree>
    <p:extLst>
      <p:ext uri="{BB962C8B-B14F-4D97-AF65-F5344CB8AC3E}">
        <p14:creationId xmlns:p14="http://schemas.microsoft.com/office/powerpoint/2010/main" val="83914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339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9ED1F-0E1C-4CCE-9214-F305D0542B3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0" name="Rectangle 3"/>
          <p:cNvSpPr>
            <a:spLocks noGrp="1" noChangeArrowheads="1"/>
          </p:cNvSpPr>
          <p:nvPr>
            <p:ph type="body" idx="1"/>
          </p:nvPr>
        </p:nvSpPr>
        <p:spPr>
          <a:xfrm>
            <a:off x="219908" y="86702"/>
            <a:ext cx="6325268" cy="8871894"/>
          </a:xfrm>
          <a:noFill/>
          <a:ln/>
        </p:spPr>
        <p:txBody>
          <a:bodyPr/>
          <a:lstStyle/>
          <a:p>
            <a:endParaRPr lang="en-US" sz="1200" dirty="0">
              <a:cs typeface="Arial"/>
            </a:endParaRPr>
          </a:p>
        </p:txBody>
      </p:sp>
    </p:spTree>
    <p:extLst>
      <p:ext uri="{BB962C8B-B14F-4D97-AF65-F5344CB8AC3E}">
        <p14:creationId xmlns:p14="http://schemas.microsoft.com/office/powerpoint/2010/main" val="49911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8_Esri">
    <p:bg>
      <p:bgPr>
        <a:gradFill flip="none" rotWithShape="1">
          <a:gsLst>
            <a:gs pos="96000">
              <a:srgbClr val="053264"/>
            </a:gs>
            <a:gs pos="0">
              <a:srgbClr val="007AC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5" name="Parallelogram 10">
            <a:extLst>
              <a:ext uri="{FF2B5EF4-FFF2-40B4-BE49-F238E27FC236}">
                <a16:creationId xmlns:a16="http://schemas.microsoft.com/office/drawing/2014/main" id="{4B899E53-B6F0-584B-8B5E-B9C298297E83}"/>
              </a:ext>
            </a:extLst>
          </p:cNvPr>
          <p:cNvSpPr/>
          <p:nvPr userDrawn="1"/>
        </p:nvSpPr>
        <p:spPr bwMode="auto">
          <a:xfrm flipV="1">
            <a:off x="8866909" y="0"/>
            <a:ext cx="3325091"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6" name="Parallelogram 10">
            <a:extLst>
              <a:ext uri="{FF2B5EF4-FFF2-40B4-BE49-F238E27FC236}">
                <a16:creationId xmlns:a16="http://schemas.microsoft.com/office/drawing/2014/main" id="{9C3CAEBE-A772-9343-AC33-367BF429179C}"/>
              </a:ext>
            </a:extLst>
          </p:cNvPr>
          <p:cNvSpPr/>
          <p:nvPr userDrawn="1"/>
        </p:nvSpPr>
        <p:spPr bwMode="auto">
          <a:xfrm rot="5400000" flipH="1">
            <a:off x="5083850" y="-5083850"/>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7" name="Parallelogram 10">
            <a:extLst>
              <a:ext uri="{FF2B5EF4-FFF2-40B4-BE49-F238E27FC236}">
                <a16:creationId xmlns:a16="http://schemas.microsoft.com/office/drawing/2014/main" id="{59625294-EB6E-0B4E-9212-6F624BD91206}"/>
              </a:ext>
            </a:extLst>
          </p:cNvPr>
          <p:cNvSpPr/>
          <p:nvPr userDrawn="1"/>
        </p:nvSpPr>
        <p:spPr bwMode="auto">
          <a:xfrm rot="16200000" flipH="1" flipV="1">
            <a:off x="5083850" y="-250150"/>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8" name="Text Placeholder 2">
            <a:extLst>
              <a:ext uri="{FF2B5EF4-FFF2-40B4-BE49-F238E27FC236}">
                <a16:creationId xmlns:a16="http://schemas.microsoft.com/office/drawing/2014/main" id="{156BBA2B-261B-CE42-8143-E1B3E6F25EE9}"/>
              </a:ext>
            </a:extLst>
          </p:cNvPr>
          <p:cNvSpPr>
            <a:spLocks noGrp="1"/>
          </p:cNvSpPr>
          <p:nvPr>
            <p:ph type="body" idx="1" hasCustomPrompt="1"/>
          </p:nvPr>
        </p:nvSpPr>
        <p:spPr>
          <a:xfrm>
            <a:off x="914401" y="3512743"/>
            <a:ext cx="8221903"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19" name="Title 1">
            <a:extLst>
              <a:ext uri="{FF2B5EF4-FFF2-40B4-BE49-F238E27FC236}">
                <a16:creationId xmlns:a16="http://schemas.microsoft.com/office/drawing/2014/main" id="{5DA53D6B-0868-3548-854C-F0935D390A98}"/>
              </a:ext>
            </a:extLst>
          </p:cNvPr>
          <p:cNvSpPr>
            <a:spLocks noGrp="1"/>
          </p:cNvSpPr>
          <p:nvPr>
            <p:ph type="title" hasCustomPrompt="1"/>
          </p:nvPr>
        </p:nvSpPr>
        <p:spPr>
          <a:xfrm>
            <a:off x="914400" y="2732670"/>
            <a:ext cx="8683723" cy="738664"/>
          </a:xfrm>
        </p:spPr>
        <p:txBody>
          <a:bodyPr wrap="square" anchor="b">
            <a:spAutoFit/>
          </a:bodyPr>
          <a:lstStyle>
            <a:lvl1pPr algn="l" defTabSz="457200" rtl="0" eaLnBrk="1" latinLnBrk="0" hangingPunct="1">
              <a:lnSpc>
                <a:spcPct val="100000"/>
              </a:lnSpc>
              <a:spcBef>
                <a:spcPct val="0"/>
              </a:spcBef>
              <a:buNone/>
              <a:defRPr kumimoji="0" lang="en-US" sz="4800"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20" name="Date Placeholder 3">
            <a:extLst>
              <a:ext uri="{FF2B5EF4-FFF2-40B4-BE49-F238E27FC236}">
                <a16:creationId xmlns:a16="http://schemas.microsoft.com/office/drawing/2014/main" id="{9630B479-6F98-264F-B165-5E9B86C233CA}"/>
              </a:ext>
            </a:extLst>
          </p:cNvPr>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17F20F-8413-1548-BF61-558511100DB7}" type="datetime1">
              <a:rPr lang="en-US" smtClean="0"/>
              <a:t>10/1/2021</a:t>
            </a:fld>
            <a:endParaRPr lang="en-US"/>
          </a:p>
        </p:txBody>
      </p:sp>
      <p:sp>
        <p:nvSpPr>
          <p:cNvPr id="21" name="Footer Placeholder 4">
            <a:extLst>
              <a:ext uri="{FF2B5EF4-FFF2-40B4-BE49-F238E27FC236}">
                <a16:creationId xmlns:a16="http://schemas.microsoft.com/office/drawing/2014/main" id="{C55641FC-D46A-0344-8493-040BD9E6DFED}"/>
              </a:ext>
            </a:extLst>
          </p:cNvPr>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22" name="Slide Number Placeholder 5">
            <a:extLst>
              <a:ext uri="{FF2B5EF4-FFF2-40B4-BE49-F238E27FC236}">
                <a16:creationId xmlns:a16="http://schemas.microsoft.com/office/drawing/2014/main" id="{ACF67CC6-4713-EF4F-8C24-92B81292E902}"/>
              </a:ext>
            </a:extLst>
          </p:cNvPr>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215899080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Esri">
    <p:spTree>
      <p:nvGrpSpPr>
        <p:cNvPr id="1" name=""/>
        <p:cNvGrpSpPr/>
        <p:nvPr/>
      </p:nvGrpSpPr>
      <p:grpSpPr>
        <a:xfrm>
          <a:off x="0" y="0"/>
          <a:ext cx="0" cy="0"/>
          <a:chOff x="0" y="0"/>
          <a:chExt cx="0" cy="0"/>
        </a:xfrm>
      </p:grpSpPr>
      <p:sp>
        <p:nvSpPr>
          <p:cNvPr id="4" name="Parallelogram 10">
            <a:extLst>
              <a:ext uri="{FF2B5EF4-FFF2-40B4-BE49-F238E27FC236}">
                <a16:creationId xmlns:a16="http://schemas.microsoft.com/office/drawing/2014/main" id="{49DC6F01-0532-5146-9D17-7115A55061DF}"/>
              </a:ext>
            </a:extLst>
          </p:cNvPr>
          <p:cNvSpPr/>
          <p:nvPr userDrawn="1"/>
        </p:nvSpPr>
        <p:spPr bwMode="auto">
          <a:xfrm flipH="1">
            <a:off x="1" y="2"/>
            <a:ext cx="5497956"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rgbClr val="007AC2">
              <a:alpha val="6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5" name="Parallelogram 10">
            <a:extLst>
              <a:ext uri="{FF2B5EF4-FFF2-40B4-BE49-F238E27FC236}">
                <a16:creationId xmlns:a16="http://schemas.microsoft.com/office/drawing/2014/main" id="{7729D860-06A1-114A-B052-8BA737278B42}"/>
              </a:ext>
            </a:extLst>
          </p:cNvPr>
          <p:cNvSpPr/>
          <p:nvPr userDrawn="1"/>
        </p:nvSpPr>
        <p:spPr bwMode="auto">
          <a:xfrm rot="16200000" flipH="1" flipV="1">
            <a:off x="4707461" y="-626538"/>
            <a:ext cx="277707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6" name="Picture Placeholder 8">
            <a:extLst>
              <a:ext uri="{FF2B5EF4-FFF2-40B4-BE49-F238E27FC236}">
                <a16:creationId xmlns:a16="http://schemas.microsoft.com/office/drawing/2014/main" id="{43E3C727-8662-6F40-9E98-444EAE90D81D}"/>
              </a:ext>
            </a:extLst>
          </p:cNvPr>
          <p:cNvSpPr>
            <a:spLocks noGrp="1" noChangeAspect="1"/>
          </p:cNvSpPr>
          <p:nvPr>
            <p:ph type="pic" sz="quarter" idx="12" hasCustomPrompt="1"/>
          </p:nvPr>
        </p:nvSpPr>
        <p:spPr>
          <a:xfrm>
            <a:off x="684213" y="1757363"/>
            <a:ext cx="5943600" cy="3343275"/>
          </a:xfrm>
          <a:prstGeom prst="rect">
            <a:avLst/>
          </a:prstGeom>
          <a:solidFill>
            <a:schemeClr val="tx1"/>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
        <p:nvSpPr>
          <p:cNvPr id="7" name="Text Placeholder 2">
            <a:extLst>
              <a:ext uri="{FF2B5EF4-FFF2-40B4-BE49-F238E27FC236}">
                <a16:creationId xmlns:a16="http://schemas.microsoft.com/office/drawing/2014/main" id="{88FA1F10-0499-BA47-9867-4931944CE9CC}"/>
              </a:ext>
            </a:extLst>
          </p:cNvPr>
          <p:cNvSpPr>
            <a:spLocks noGrp="1"/>
          </p:cNvSpPr>
          <p:nvPr>
            <p:ph type="body" idx="1" hasCustomPrompt="1"/>
          </p:nvPr>
        </p:nvSpPr>
        <p:spPr>
          <a:xfrm>
            <a:off x="6976871" y="3582548"/>
            <a:ext cx="4527741"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8" name="Title 1">
            <a:extLst>
              <a:ext uri="{FF2B5EF4-FFF2-40B4-BE49-F238E27FC236}">
                <a16:creationId xmlns:a16="http://schemas.microsoft.com/office/drawing/2014/main" id="{A163E019-D9F1-FA44-A639-6EC980765403}"/>
              </a:ext>
            </a:extLst>
          </p:cNvPr>
          <p:cNvSpPr>
            <a:spLocks noGrp="1"/>
          </p:cNvSpPr>
          <p:nvPr>
            <p:ph type="title" hasCustomPrompt="1"/>
          </p:nvPr>
        </p:nvSpPr>
        <p:spPr>
          <a:xfrm>
            <a:off x="6976871" y="2348110"/>
            <a:ext cx="4527741"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a:extLst>
              <a:ext uri="{FF2B5EF4-FFF2-40B4-BE49-F238E27FC236}">
                <a16:creationId xmlns:a16="http://schemas.microsoft.com/office/drawing/2014/main" id="{E74A8D39-59ED-FD44-85DC-3FC407B84425}"/>
              </a:ext>
            </a:extLst>
          </p:cNvPr>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6FA6FB-FDD3-A446-B5AE-30BBE73852D8}" type="datetime1">
              <a:rPr lang="en-US" smtClean="0"/>
              <a:t>10/1/2021</a:t>
            </a:fld>
            <a:endParaRPr lang="en-US"/>
          </a:p>
        </p:txBody>
      </p:sp>
      <p:sp>
        <p:nvSpPr>
          <p:cNvPr id="10" name="Footer Placeholder 4">
            <a:extLst>
              <a:ext uri="{FF2B5EF4-FFF2-40B4-BE49-F238E27FC236}">
                <a16:creationId xmlns:a16="http://schemas.microsoft.com/office/drawing/2014/main" id="{EF77EB88-56C8-204E-99F3-CEE229E68E08}"/>
              </a:ext>
            </a:extLst>
          </p:cNvPr>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80581733-F9EE-B347-AF81-B96A935FC77C}"/>
              </a:ext>
            </a:extLst>
          </p:cNvPr>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42842181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Esri">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7C10D-E72E-D942-965C-58B7AE671FA7}"/>
              </a:ext>
            </a:extLst>
          </p:cNvPr>
          <p:cNvSpPr txBox="1"/>
          <p:nvPr userDrawn="1"/>
        </p:nvSpPr>
        <p:spPr>
          <a:xfrm>
            <a:off x="-363682" y="-145473"/>
            <a:ext cx="0" cy="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3" name="Title 1">
            <a:extLst>
              <a:ext uri="{FF2B5EF4-FFF2-40B4-BE49-F238E27FC236}">
                <a16:creationId xmlns:a16="http://schemas.microsoft.com/office/drawing/2014/main" id="{5217B512-52E1-5F4F-96CB-A4FF108693AA}"/>
              </a:ext>
            </a:extLst>
          </p:cNvPr>
          <p:cNvSpPr>
            <a:spLocks noGrp="1"/>
          </p:cNvSpPr>
          <p:nvPr>
            <p:ph type="title" hasCustomPrompt="1"/>
          </p:nvPr>
        </p:nvSpPr>
        <p:spPr>
          <a:xfrm>
            <a:off x="912304"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14" name="Text Placeholder 3">
            <a:extLst>
              <a:ext uri="{FF2B5EF4-FFF2-40B4-BE49-F238E27FC236}">
                <a16:creationId xmlns:a16="http://schemas.microsoft.com/office/drawing/2014/main" id="{C10E32C6-A706-FB42-A472-1A796A8FDECB}"/>
              </a:ext>
            </a:extLst>
          </p:cNvPr>
          <p:cNvSpPr>
            <a:spLocks noGrp="1"/>
          </p:cNvSpPr>
          <p:nvPr>
            <p:ph type="body" sz="quarter" idx="10" hasCustomPrompt="1"/>
          </p:nvPr>
        </p:nvSpPr>
        <p:spPr>
          <a:xfrm>
            <a:off x="912304" y="3467761"/>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15" name="Date Placeholder 3">
            <a:extLst>
              <a:ext uri="{FF2B5EF4-FFF2-40B4-BE49-F238E27FC236}">
                <a16:creationId xmlns:a16="http://schemas.microsoft.com/office/drawing/2014/main" id="{57510124-CBEC-5B40-A58D-85172D4BC893}"/>
              </a:ext>
            </a:extLst>
          </p:cNvPr>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77C214-390A-F944-BF27-73F37F4360F9}" type="datetime1">
              <a:rPr lang="en-US" smtClean="0"/>
              <a:t>10/1/2021</a:t>
            </a:fld>
            <a:endParaRPr lang="en-US"/>
          </a:p>
        </p:txBody>
      </p:sp>
      <p:sp>
        <p:nvSpPr>
          <p:cNvPr id="16" name="Footer Placeholder 4">
            <a:extLst>
              <a:ext uri="{FF2B5EF4-FFF2-40B4-BE49-F238E27FC236}">
                <a16:creationId xmlns:a16="http://schemas.microsoft.com/office/drawing/2014/main" id="{2C2D54A3-03F9-D14C-9845-6A87F546ECE7}"/>
              </a:ext>
            </a:extLst>
          </p:cNvPr>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7" name="Slide Number Placeholder 5">
            <a:extLst>
              <a:ext uri="{FF2B5EF4-FFF2-40B4-BE49-F238E27FC236}">
                <a16:creationId xmlns:a16="http://schemas.microsoft.com/office/drawing/2014/main" id="{0E29943B-6662-0F40-8AA9-FB259B8513A7}"/>
              </a:ext>
            </a:extLst>
          </p:cNvPr>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5222620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5_Esri">
    <p:bg>
      <p:bgPr>
        <a:gradFill flip="none" rotWithShape="1">
          <a:gsLst>
            <a:gs pos="62000">
              <a:srgbClr val="053264"/>
            </a:gs>
            <a:gs pos="0">
              <a:srgbClr val="007AC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7C10D-E72E-D942-965C-58B7AE671FA7}"/>
              </a:ext>
            </a:extLst>
          </p:cNvPr>
          <p:cNvSpPr txBox="1"/>
          <p:nvPr userDrawn="1"/>
        </p:nvSpPr>
        <p:spPr>
          <a:xfrm>
            <a:off x="-363682" y="-145473"/>
            <a:ext cx="0" cy="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9" name="Title 7">
            <a:extLst>
              <a:ext uri="{FF2B5EF4-FFF2-40B4-BE49-F238E27FC236}">
                <a16:creationId xmlns:a16="http://schemas.microsoft.com/office/drawing/2014/main" id="{FE86D1A7-F134-614B-950C-B9719BA7E67B}"/>
              </a:ext>
            </a:extLst>
          </p:cNvPr>
          <p:cNvSpPr>
            <a:spLocks noGrp="1"/>
          </p:cNvSpPr>
          <p:nvPr>
            <p:ph type="title"/>
          </p:nvPr>
        </p:nvSpPr>
        <p:spPr>
          <a:xfrm>
            <a:off x="685800" y="682625"/>
            <a:ext cx="10826496" cy="492443"/>
          </a:xfrm>
        </p:spPr>
        <p:txBody>
          <a:bodyPr/>
          <a:lstStyle>
            <a:lvl1pPr>
              <a:defRPr sz="3200"/>
            </a:lvl1pPr>
          </a:lstStyle>
          <a:p>
            <a:endParaRPr lang="en-US" dirty="0"/>
          </a:p>
        </p:txBody>
      </p:sp>
      <p:sp>
        <p:nvSpPr>
          <p:cNvPr id="20" name="Content Placeholder 8">
            <a:extLst>
              <a:ext uri="{FF2B5EF4-FFF2-40B4-BE49-F238E27FC236}">
                <a16:creationId xmlns:a16="http://schemas.microsoft.com/office/drawing/2014/main" id="{63370E6E-1AC9-E744-BBF7-DED238840E31}"/>
              </a:ext>
            </a:extLst>
          </p:cNvPr>
          <p:cNvSpPr>
            <a:spLocks noGrp="1"/>
          </p:cNvSpPr>
          <p:nvPr>
            <p:ph sz="quarter" idx="10"/>
          </p:nvPr>
        </p:nvSpPr>
        <p:spPr>
          <a:xfrm>
            <a:off x="685800" y="1714500"/>
            <a:ext cx="10369296" cy="3429000"/>
          </a:xfrm>
        </p:spPr>
        <p:txBody>
          <a:bodyPr/>
          <a:lstStyle>
            <a:lvl1pPr>
              <a:defRPr sz="2400" b="0"/>
            </a:lvl1pPr>
          </a:lstStyle>
          <a:p>
            <a:endParaRPr lang="en-US" dirty="0"/>
          </a:p>
        </p:txBody>
      </p:sp>
    </p:spTree>
    <p:extLst>
      <p:ext uri="{BB962C8B-B14F-4D97-AF65-F5344CB8AC3E}">
        <p14:creationId xmlns:p14="http://schemas.microsoft.com/office/powerpoint/2010/main" val="22297888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Esri">
    <p:bg>
      <p:bgPr>
        <a:gradFill flip="none" rotWithShape="1">
          <a:gsLst>
            <a:gs pos="70000">
              <a:srgbClr val="053568"/>
            </a:gs>
            <a:gs pos="100000">
              <a:srgbClr val="053264"/>
            </a:gs>
            <a:gs pos="0">
              <a:srgbClr val="007AC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7C10D-E72E-D942-965C-58B7AE671FA7}"/>
              </a:ext>
            </a:extLst>
          </p:cNvPr>
          <p:cNvSpPr txBox="1"/>
          <p:nvPr userDrawn="1"/>
        </p:nvSpPr>
        <p:spPr>
          <a:xfrm>
            <a:off x="-363682" y="-145473"/>
            <a:ext cx="0" cy="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3" name="Title 1">
            <a:extLst>
              <a:ext uri="{FF2B5EF4-FFF2-40B4-BE49-F238E27FC236}">
                <a16:creationId xmlns:a16="http://schemas.microsoft.com/office/drawing/2014/main" id="{4D60442F-88EB-BC4C-8C24-9ACB3C06D240}"/>
              </a:ext>
            </a:extLst>
          </p:cNvPr>
          <p:cNvSpPr>
            <a:spLocks noGrp="1"/>
          </p:cNvSpPr>
          <p:nvPr>
            <p:ph type="title" hasCustomPrompt="1"/>
          </p:nvPr>
        </p:nvSpPr>
        <p:spPr>
          <a:xfrm>
            <a:off x="682625" y="682625"/>
            <a:ext cx="10826496" cy="369332"/>
          </a:xfrm>
        </p:spPr>
        <p:txBody>
          <a:bodyPr/>
          <a:lstStyle>
            <a:lvl1pPr>
              <a:defRPr lang="en-US" sz="2400" b="1" kern="1200" spc="0" dirty="0" smtClean="0">
                <a:solidFill>
                  <a:schemeClr val="tx1"/>
                </a:solidFill>
                <a:latin typeface="+mj-lt"/>
                <a:ea typeface="+mj-ea"/>
                <a:cs typeface="Arial"/>
              </a:defRPr>
            </a:lvl1pPr>
          </a:lstStyle>
          <a:p>
            <a:r>
              <a:rPr lang="en-US" dirty="0"/>
              <a:t>Click to Edit Master Title Style</a:t>
            </a:r>
          </a:p>
        </p:txBody>
      </p:sp>
      <p:sp>
        <p:nvSpPr>
          <p:cNvPr id="14" name="Text Placeholder 7">
            <a:extLst>
              <a:ext uri="{FF2B5EF4-FFF2-40B4-BE49-F238E27FC236}">
                <a16:creationId xmlns:a16="http://schemas.microsoft.com/office/drawing/2014/main" id="{B2177637-2E1B-6348-AD4B-9D74EA65EF26}"/>
              </a:ext>
            </a:extLst>
          </p:cNvPr>
          <p:cNvSpPr>
            <a:spLocks noGrp="1"/>
          </p:cNvSpPr>
          <p:nvPr>
            <p:ph type="body" sz="quarter" idx="11" hasCustomPrompt="1"/>
          </p:nvPr>
        </p:nvSpPr>
        <p:spPr>
          <a:xfrm>
            <a:off x="682625" y="1097309"/>
            <a:ext cx="10826496" cy="246221"/>
          </a:xfrm>
        </p:spPr>
        <p:txBody>
          <a:bodyPr anchor="t" anchorCtr="0">
            <a:spAutoFit/>
          </a:bodyPr>
          <a:lstStyle>
            <a:lvl1pPr marL="0" indent="0">
              <a:spcBef>
                <a:spcPts val="0"/>
              </a:spcBef>
              <a:spcAft>
                <a:spcPts val="0"/>
              </a:spcAft>
              <a:buNone/>
              <a:defRPr sz="16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5" name="Content Placeholder 10">
            <a:extLst>
              <a:ext uri="{FF2B5EF4-FFF2-40B4-BE49-F238E27FC236}">
                <a16:creationId xmlns:a16="http://schemas.microsoft.com/office/drawing/2014/main" id="{E68035FD-EE0D-B044-91FA-234C5E098504}"/>
              </a:ext>
            </a:extLst>
          </p:cNvPr>
          <p:cNvSpPr>
            <a:spLocks noGrp="1"/>
          </p:cNvSpPr>
          <p:nvPr>
            <p:ph sz="quarter" idx="12"/>
          </p:nvPr>
        </p:nvSpPr>
        <p:spPr>
          <a:xfrm>
            <a:off x="914400" y="1828804"/>
            <a:ext cx="10369296" cy="3427413"/>
          </a:xfrm>
        </p:spPr>
        <p:txBody>
          <a:bodyPr/>
          <a:lstStyle/>
          <a:p>
            <a:pPr lvl="0"/>
            <a:r>
              <a:rPr lang="en-US"/>
              <a:t>Click to edit Master text styles</a:t>
            </a:r>
          </a:p>
          <a:p>
            <a:pPr lvl="1"/>
            <a:r>
              <a:rPr lang="en-US"/>
              <a:t>Second level</a:t>
            </a:r>
          </a:p>
          <a:p>
            <a:pPr lvl="2"/>
            <a:r>
              <a:rPr lang="en-US"/>
              <a:t>Third level</a:t>
            </a:r>
          </a:p>
        </p:txBody>
      </p:sp>
      <p:sp>
        <p:nvSpPr>
          <p:cNvPr id="16" name="Date Placeholder 3">
            <a:extLst>
              <a:ext uri="{FF2B5EF4-FFF2-40B4-BE49-F238E27FC236}">
                <a16:creationId xmlns:a16="http://schemas.microsoft.com/office/drawing/2014/main" id="{23337F14-3FF2-1840-AC0F-57CDDFBAC716}"/>
              </a:ext>
            </a:extLst>
          </p:cNvPr>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5DF95B-0B80-6A4D-A813-6F9D9F38EBA2}" type="datetime1">
              <a:rPr lang="en-US" smtClean="0"/>
              <a:t>10/1/2021</a:t>
            </a:fld>
            <a:endParaRPr lang="en-US"/>
          </a:p>
        </p:txBody>
      </p:sp>
      <p:sp>
        <p:nvSpPr>
          <p:cNvPr id="17" name="Footer Placeholder 4">
            <a:extLst>
              <a:ext uri="{FF2B5EF4-FFF2-40B4-BE49-F238E27FC236}">
                <a16:creationId xmlns:a16="http://schemas.microsoft.com/office/drawing/2014/main" id="{97427013-46FC-AF41-A953-075831AB9381}"/>
              </a:ext>
            </a:extLst>
          </p:cNvPr>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DDDCAA34-94B2-4F45-B158-D1A360A0A08D}"/>
              </a:ext>
            </a:extLst>
          </p:cNvPr>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5847083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sri">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BAD4E-9E33-6C44-8555-DCCD754607F8}"/>
              </a:ext>
            </a:extLst>
          </p:cNvPr>
          <p:cNvPicPr>
            <a:picLocks noChangeAspect="1"/>
          </p:cNvPicPr>
          <p:nvPr/>
        </p:nvPicPr>
        <p:blipFill>
          <a:blip r:embed="rId2"/>
          <a:stretch>
            <a:fillRect/>
          </a:stretch>
        </p:blipFill>
        <p:spPr>
          <a:xfrm>
            <a:off x="0" y="-1"/>
            <a:ext cx="12191999" cy="6858001"/>
          </a:xfrm>
          <a:prstGeom prst="rect">
            <a:avLst/>
          </a:prstGeom>
        </p:spPr>
      </p:pic>
      <p:sp>
        <p:nvSpPr>
          <p:cNvPr id="8" name="TextBox 7">
            <a:extLst>
              <a:ext uri="{FF2B5EF4-FFF2-40B4-BE49-F238E27FC236}">
                <a16:creationId xmlns:a16="http://schemas.microsoft.com/office/drawing/2014/main" id="{31473BA6-8F6D-6D47-8978-9BB5291A5DA5}"/>
              </a:ext>
            </a:extLst>
          </p:cNvPr>
          <p:cNvSpPr txBox="1"/>
          <p:nvPr userDrawn="1"/>
        </p:nvSpPr>
        <p:spPr>
          <a:xfrm>
            <a:off x="8358188" y="7615238"/>
            <a:ext cx="0" cy="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5" name="Content Placeholder 10">
            <a:extLst>
              <a:ext uri="{FF2B5EF4-FFF2-40B4-BE49-F238E27FC236}">
                <a16:creationId xmlns:a16="http://schemas.microsoft.com/office/drawing/2014/main" id="{E4857603-7A08-4EDC-8ACC-8D0B12BDCC68}"/>
              </a:ext>
            </a:extLst>
          </p:cNvPr>
          <p:cNvSpPr>
            <a:spLocks noGrp="1"/>
          </p:cNvSpPr>
          <p:nvPr>
            <p:ph sz="quarter" idx="10"/>
          </p:nvPr>
        </p:nvSpPr>
        <p:spPr>
          <a:xfrm>
            <a:off x="685800" y="1714500"/>
            <a:ext cx="10369296" cy="3429000"/>
          </a:xfrm>
        </p:spPr>
        <p:txBody>
          <a:bodyPr/>
          <a:lstStyle>
            <a:lvl1pPr>
              <a:defRPr sz="2400" b="0"/>
            </a:lvl1pPr>
          </a:lstStyle>
          <a:p>
            <a:endParaRPr lang="en-US" dirty="0"/>
          </a:p>
        </p:txBody>
      </p:sp>
      <p:sp>
        <p:nvSpPr>
          <p:cNvPr id="6" name="Title 8">
            <a:extLst>
              <a:ext uri="{FF2B5EF4-FFF2-40B4-BE49-F238E27FC236}">
                <a16:creationId xmlns:a16="http://schemas.microsoft.com/office/drawing/2014/main" id="{1457E2A5-05DC-42E6-A3DA-0CAE341E5E0A}"/>
              </a:ext>
            </a:extLst>
          </p:cNvPr>
          <p:cNvSpPr>
            <a:spLocks noGrp="1"/>
          </p:cNvSpPr>
          <p:nvPr>
            <p:ph type="title"/>
          </p:nvPr>
        </p:nvSpPr>
        <p:spPr>
          <a:xfrm>
            <a:off x="685800" y="682625"/>
            <a:ext cx="10826496" cy="492443"/>
          </a:xfrm>
        </p:spPr>
        <p:txBody>
          <a:bodyPr/>
          <a:lstStyle>
            <a:lvl1pPr>
              <a:defRPr sz="3200"/>
            </a:lvl1pPr>
          </a:lstStyle>
          <a:p>
            <a:endParaRPr lang="en-US" dirty="0"/>
          </a:p>
        </p:txBody>
      </p:sp>
    </p:spTree>
    <p:extLst>
      <p:ext uri="{BB962C8B-B14F-4D97-AF65-F5344CB8AC3E}">
        <p14:creationId xmlns:p14="http://schemas.microsoft.com/office/powerpoint/2010/main" val="1090502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Esri">
    <p:spTree>
      <p:nvGrpSpPr>
        <p:cNvPr id="1" name=""/>
        <p:cNvGrpSpPr/>
        <p:nvPr/>
      </p:nvGrpSpPr>
      <p:grpSpPr>
        <a:xfrm>
          <a:off x="0" y="0"/>
          <a:ext cx="0" cy="0"/>
          <a:chOff x="0" y="0"/>
          <a:chExt cx="0" cy="0"/>
        </a:xfrm>
      </p:grpSpPr>
      <p:sp>
        <p:nvSpPr>
          <p:cNvPr id="9" name="Parallelogram 10">
            <a:extLst>
              <a:ext uri="{FF2B5EF4-FFF2-40B4-BE49-F238E27FC236}">
                <a16:creationId xmlns:a16="http://schemas.microsoft.com/office/drawing/2014/main" id="{F6F0A87F-A28C-224A-BEEB-31ACF5C3C3CE}"/>
              </a:ext>
            </a:extLst>
          </p:cNvPr>
          <p:cNvSpPr/>
          <p:nvPr userDrawn="1"/>
        </p:nvSpPr>
        <p:spPr bwMode="auto">
          <a:xfrm rot="5400000" flipV="1">
            <a:off x="5295901" y="-38098"/>
            <a:ext cx="160019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pic>
        <p:nvPicPr>
          <p:cNvPr id="10" name="Picture 9">
            <a:extLst>
              <a:ext uri="{FF2B5EF4-FFF2-40B4-BE49-F238E27FC236}">
                <a16:creationId xmlns:a16="http://schemas.microsoft.com/office/drawing/2014/main" id="{C8A87E85-D5C6-6348-A259-F65D3F9706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08" y="2489995"/>
            <a:ext cx="6073985" cy="1878011"/>
          </a:xfrm>
          <a:prstGeom prst="rect">
            <a:avLst/>
          </a:prstGeom>
        </p:spPr>
      </p:pic>
      <p:sp>
        <p:nvSpPr>
          <p:cNvPr id="11" name="Parallelogram 10">
            <a:extLst>
              <a:ext uri="{FF2B5EF4-FFF2-40B4-BE49-F238E27FC236}">
                <a16:creationId xmlns:a16="http://schemas.microsoft.com/office/drawing/2014/main" id="{7C82CCEC-2ADD-E94F-A50F-B56BF8682EBB}"/>
              </a:ext>
            </a:extLst>
          </p:cNvPr>
          <p:cNvSpPr/>
          <p:nvPr userDrawn="1"/>
        </p:nvSpPr>
        <p:spPr bwMode="auto">
          <a:xfrm rot="5400000" flipH="1">
            <a:off x="5320618" y="-642728"/>
            <a:ext cx="1555939" cy="12227867"/>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2" name="Parallelogram 10">
            <a:extLst>
              <a:ext uri="{FF2B5EF4-FFF2-40B4-BE49-F238E27FC236}">
                <a16:creationId xmlns:a16="http://schemas.microsoft.com/office/drawing/2014/main" id="{8E39D99E-502B-2F47-BB01-5F67D2393DEC}"/>
              </a:ext>
            </a:extLst>
          </p:cNvPr>
          <p:cNvSpPr/>
          <p:nvPr userDrawn="1"/>
        </p:nvSpPr>
        <p:spPr bwMode="auto">
          <a:xfrm rot="5400000" flipH="1">
            <a:off x="4922486" y="-4888259"/>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3" name="Parallelogram 10">
            <a:extLst>
              <a:ext uri="{FF2B5EF4-FFF2-40B4-BE49-F238E27FC236}">
                <a16:creationId xmlns:a16="http://schemas.microsoft.com/office/drawing/2014/main" id="{CD5A1C46-FD35-CE4C-97E0-EE9DBF7602CA}"/>
              </a:ext>
            </a:extLst>
          </p:cNvPr>
          <p:cNvSpPr/>
          <p:nvPr userDrawn="1"/>
        </p:nvSpPr>
        <p:spPr bwMode="auto">
          <a:xfrm rot="5400000" flipH="1">
            <a:off x="5083850"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4" name="Parallelogram 10">
            <a:extLst>
              <a:ext uri="{FF2B5EF4-FFF2-40B4-BE49-F238E27FC236}">
                <a16:creationId xmlns:a16="http://schemas.microsoft.com/office/drawing/2014/main" id="{909EF89C-D0A5-0A4C-9FD7-8824D5720C23}"/>
              </a:ext>
            </a:extLst>
          </p:cNvPr>
          <p:cNvSpPr/>
          <p:nvPr userDrawn="1"/>
        </p:nvSpPr>
        <p:spPr bwMode="auto">
          <a:xfrm rot="16200000">
            <a:off x="4904554" y="-454481"/>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5" name="Parallelogram 10">
            <a:extLst>
              <a:ext uri="{FF2B5EF4-FFF2-40B4-BE49-F238E27FC236}">
                <a16:creationId xmlns:a16="http://schemas.microsoft.com/office/drawing/2014/main" id="{99BD94BC-28E0-AC41-9FA3-8C50DD2EB7BE}"/>
              </a:ext>
            </a:extLst>
          </p:cNvPr>
          <p:cNvSpPr/>
          <p:nvPr userDrawn="1"/>
        </p:nvSpPr>
        <p:spPr bwMode="auto">
          <a:xfrm rot="5400000" flipV="1">
            <a:off x="5083849" y="-268081"/>
            <a:ext cx="2024302" cy="12227861"/>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6540578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8000">
              <a:srgbClr val="05386C"/>
            </a:gs>
            <a:gs pos="100000">
              <a:srgbClr val="053264"/>
            </a:gs>
            <a:gs pos="0">
              <a:srgbClr val="007AC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2625"/>
            <a:ext cx="10826496" cy="369332"/>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10361957"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E7E69C-4D79-BB49-9350-1FEE210EB4F7}" type="datetime1">
              <a:rPr lang="en-US" smtClean="0"/>
              <a:t>10/1/2021</a:t>
            </a:fld>
            <a:endParaRPr lang="en-US"/>
          </a:p>
        </p:txBody>
      </p:sp>
      <p:sp>
        <p:nvSpPr>
          <p:cNvPr id="5"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862" r:id="rId1"/>
    <p:sldLayoutId id="2147486863" r:id="rId2"/>
    <p:sldLayoutId id="2147486864" r:id="rId3"/>
    <p:sldLayoutId id="2147486865" r:id="rId4"/>
    <p:sldLayoutId id="2147486867" r:id="rId5"/>
    <p:sldLayoutId id="2147486869" r:id="rId6"/>
    <p:sldLayoutId id="2147486868" r:id="rId7"/>
  </p:sldLayoutIdLst>
  <p:transition spd="med">
    <p:fade/>
  </p:transition>
  <p:hf sldNum="0" hdr="0" ftr="0" dt="0"/>
  <p:txStyles>
    <p:title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WAI/WCAG21/Understanding/link-purpose-in-context.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www.w3.org/TR/UNDERSTANDING-WCAG20/consistent-behavior-receive-focu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WAI/WCAG21/Understanding/link-purpose-in-context.html" TargetMode="External"/><Relationship Id="rId7" Type="http://schemas.openxmlformats.org/officeDocument/2006/relationships/hyperlink" Target="https://community.esri.com/t5/arcgis-hub-blog/link-underlining-site-capability/ba-p/1097999"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w3.org/TR/UNDERSTANDING-WCAG20/consistent-behavior-receive-focu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3.org/TR/UNDERSTANDING-WCAG20/navigation-mechanisms-skip.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w3.org/TR/UNDERSTANDING-WCAG20/navigation-mechanisms-descriptiv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w3.org/TR/UNDERSTANDING-WCAG20/content-structure-separation-programmatic.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s://www.w3.org/TR/UNDERSTANDING-WCAG20/navigation-mechanisms-descriptiv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TR/UNDERSTANDING-WCAG20/navigation-mechanisms-title.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w3.org/TR/UNDERSTANDING-WCAG20/consistent-behavior-consistent-locations.html" TargetMode="External"/><Relationship Id="rId4" Type="http://schemas.openxmlformats.org/officeDocument/2006/relationships/hyperlink" Target="https://www.w3.org/TR/UNDERSTANDING-WCAG20/navigation-mechanisms-mult-loc.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w3.org/WAI/WCAG21/Understanding/focus-visible.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w3.org/WAI/WCAG21/Understanding/use-of-color.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TR/UNDERSTANDING-WCAG20/time-limits-pause.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w3.org/TR/UNDERSTANDING-WCAG20/seizure-does-not-violat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w3.org/TR/UNDERSTANDING-WCAG20/visual-audio-contrast-text-presentati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w3.org/TR/UNDERSTANDING-WCAG20/visual-audio-contrast-text-presenta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w3.org/TR/UNDERSTANDING-WCAG20/content-structure-separation-programmatic.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w3.org/TR/UNDERSTANDING-WCAG20/content-structure-separation-programmatic.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w3.org/WAI/WCAG21/Understanding/name-role-value.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3.org/TR/UNDERSTANDING-WCAG20/text-equiv-all.html"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20.png"/><Relationship Id="rId4" Type="http://schemas.openxmlformats.org/officeDocument/2006/relationships/hyperlink" Target="https://www.w3.org/TR/UNDERSTANDING-WCAG20/content-structure-separation-programmatic.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www.w3.org/WAI/WCAG21/Understanding/non-text-contras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colororacle.org/" TargetMode="External"/><Relationship Id="rId3" Type="http://schemas.openxmlformats.org/officeDocument/2006/relationships/hyperlink" Target="https://www.w3.org/TR/UNDERSTANDING-WCAG20/visual-audio-contrast-contrast.html" TargetMode="External"/><Relationship Id="rId7" Type="http://schemas.openxmlformats.org/officeDocument/2006/relationships/hyperlink" Target="http://colorsafe.co/"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chrome.google.com/webstore/detail/wcag-luminosity-contrast/lllpnmpooomecmbmijbmbikaacgfdagi?hl=en#:~:text=WCAG%20Luminosity%20Contrast%20Ratio%20Analyzer&amp;text=The%20extension%20allows%20you%20to,and%20even%20averages%20multiple%20pixels" TargetMode="External"/><Relationship Id="rId5" Type="http://schemas.openxmlformats.org/officeDocument/2006/relationships/hyperlink" Target="https://webaim.org/resources/contrastchecker/" TargetMode="External"/><Relationship Id="rId4" Type="http://schemas.openxmlformats.org/officeDocument/2006/relationships/hyperlink" Target="https://www.w3.org/WAI/WCAG21/Understanding/non-text-contras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doc.arcgis.com/en/hub/sites/brand-a-site-with-header-and-theme-options.htm#ESRI_SECTION1_095B19E0FADD44BDB6ADED9008FA8260" TargetMode="External"/><Relationship Id="rId5" Type="http://schemas.openxmlformats.org/officeDocument/2006/relationships/hyperlink" Target="https://www.esri.com/arcgis-blog/products/arcgis-online/announcements/homecolors/" TargetMode="External"/><Relationship Id="rId4" Type="http://schemas.openxmlformats.org/officeDocument/2006/relationships/hyperlink" Target="https://www.w3.org/WAI/WCAG21/Understanding/non-text-contrast.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www.w3.org/WAI/WCAG21/Understanding/non-text-contrast.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oc.arcgis.com/en/arcgis-online/reference/choose-basemap.htm" TargetMode="External"/><Relationship Id="rId3" Type="http://schemas.openxmlformats.org/officeDocument/2006/relationships/hyperlink" Target="https://www.w3.org/TR/UNDERSTANDING-WCAG20/visual-audio-contrast-contrast.html" TargetMode="External"/><Relationship Id="rId7" Type="http://schemas.openxmlformats.org/officeDocument/2006/relationships/hyperlink" Target="https://www.esri.com/arcgis-blog/products/arcgis-living-atlas/mapping/a-gray-accessible-basemap/"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www.esri.com/arcgis-blog/products/arcgis-living-atlas/mapping/towards-a-dark-accessible-basemap/" TargetMode="External"/><Relationship Id="rId5" Type="http://schemas.openxmlformats.org/officeDocument/2006/relationships/hyperlink" Target="https://www.esri.com/arcgis-blog/products/arcgis-living-atlas/mapping/towards-an-accessible-basemap/" TargetMode="External"/><Relationship Id="rId10" Type="http://schemas.openxmlformats.org/officeDocument/2006/relationships/hyperlink" Target="https://doc.arcgis.com/en/arcgis-storymaps/author-and-share/add-maps.htm" TargetMode="External"/><Relationship Id="rId4" Type="http://schemas.openxmlformats.org/officeDocument/2006/relationships/hyperlink" Target="https://www.w3.org/WAI/WCAG21/Understanding/non-text-contrast.html" TargetMode="External"/><Relationship Id="rId9" Type="http://schemas.openxmlformats.org/officeDocument/2006/relationships/hyperlink" Target="https://doc.arcgis.com/en/hub/sites/configure-site-settings.htm#ESRI_SECTION1_A94752ABD5AA4C8DB5D4D49F1DDF615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s://dequeuniversity.com/assets/pdf/screenreaders/voiceover-macos-guide.pdf" TargetMode="External"/><Relationship Id="rId13" Type="http://schemas.openxmlformats.org/officeDocument/2006/relationships/hyperlink" Target="https://support.apple.com/en-gb/HT210539" TargetMode="External"/><Relationship Id="rId3" Type="http://schemas.openxmlformats.org/officeDocument/2006/relationships/hyperlink" Target="https://www.w3.org/TR/UNDERSTANDING-WCAG20/visual-audio-contrast-contrast.html" TargetMode="External"/><Relationship Id="rId7" Type="http://schemas.openxmlformats.org/officeDocument/2006/relationships/hyperlink" Target="https://webaim.org/techniques/keyboard/" TargetMode="External"/><Relationship Id="rId12" Type="http://schemas.openxmlformats.org/officeDocument/2006/relationships/hyperlink" Target="https://chrome.google.com/webstore/detail/speech-recognition-anywhe/kdnnmhpmcakdilnofmllgcigkibjonof?hl=en"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s://chrome.google.com/webstore/detail/lighthouse/blipmdconlkpinefehnmjammfjpmpbjk?hl=en" TargetMode="External"/><Relationship Id="rId11" Type="http://schemas.openxmlformats.org/officeDocument/2006/relationships/hyperlink" Target="https://media.dequeuniversity.com/courses/generic/testing-screen-readers/2.0/en/docs/narrator-guide.pdf" TargetMode="External"/><Relationship Id="rId5" Type="http://schemas.openxmlformats.org/officeDocument/2006/relationships/hyperlink" Target="https://www.deque.com/axe/" TargetMode="External"/><Relationship Id="rId10" Type="http://schemas.openxmlformats.org/officeDocument/2006/relationships/hyperlink" Target="https://dequeuniversity.com/assets/pdf/screenreaders/jaws-guide.pdf" TargetMode="External"/><Relationship Id="rId4" Type="http://schemas.openxmlformats.org/officeDocument/2006/relationships/hyperlink" Target="https://www.w3.org/WAI/WCAG21/Understanding/non-text-contrast.html" TargetMode="External"/><Relationship Id="rId9" Type="http://schemas.openxmlformats.org/officeDocument/2006/relationships/hyperlink" Target="https://dequeuniversity.com/assets/pdf/screenreaders/nvda.pdf" TargetMode="External"/><Relationship Id="rId14" Type="http://schemas.openxmlformats.org/officeDocument/2006/relationships/hyperlink" Target="https://support.microsoft.com/en-us/windows/use-voice-recognition-in-windows-10-83ff75bd-63eb-0b6c-18d4-6fae9405057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esri.com/en-us/legal/accessibility/common-questions" TargetMode="External"/><Relationship Id="rId3" Type="http://schemas.openxmlformats.org/officeDocument/2006/relationships/image" Target="../media/image23.emf"/><Relationship Id="rId7" Type="http://schemas.openxmlformats.org/officeDocument/2006/relationships/hyperlink" Target="https://www.esri.com/en-us/accessibility/resource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www.esri.com/en-us/accessibility/conformance-reports" TargetMode="External"/><Relationship Id="rId5" Type="http://schemas.openxmlformats.org/officeDocument/2006/relationships/hyperlink" Target="https://www.esri.com/en-us/accessibility/overview" TargetMode="External"/><Relationship Id="rId10" Type="http://schemas.openxmlformats.org/officeDocument/2006/relationships/hyperlink" Target="https://www.esri.com/en-us/legal/accessibility/accessibility-and-overview" TargetMode="External"/><Relationship Id="rId4" Type="http://schemas.openxmlformats.org/officeDocument/2006/relationships/hyperlink" Target="mailto:EsriAccessibility@esri.com" TargetMode="External"/><Relationship Id="rId9" Type="http://schemas.openxmlformats.org/officeDocument/2006/relationships/hyperlink" Target="https://community.esri.com/t5/accessibility/ct-p/accessibilit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bddd/disabilityandhealth/infographic-disability-impacts-all.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jimthatcher.com/book2/chapter17.html" TargetMode="External"/><Relationship Id="rId5" Type="http://schemas.openxmlformats.org/officeDocument/2006/relationships/hyperlink" Target="https://bthechange.com/how-many-people-with-disabilities-use-my-website-2e737caf55bf" TargetMode="External"/><Relationship Id="rId4" Type="http://schemas.openxmlformats.org/officeDocument/2006/relationships/hyperlink" Target="https://www.who.int/news-room/fact-sheets/detail/assistive-technolog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7" Type="http://schemas.openxmlformats.org/officeDocument/2006/relationships/hyperlink" Target="https://www.lflegal.com/2018/09/doj-cu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access-board.gov/ict/" TargetMode="External"/><Relationship Id="rId5" Type="http://schemas.openxmlformats.org/officeDocument/2006/relationships/hyperlink" Target="https://www.w3.org/" TargetMode="External"/><Relationship Id="rId4" Type="http://schemas.openxmlformats.org/officeDocument/2006/relationships/hyperlink" Target="https://www.w3.org/WA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6000">
              <a:srgbClr val="053264"/>
            </a:gs>
            <a:gs pos="0">
              <a:srgbClr val="007AC2"/>
            </a:gs>
          </a:gsLst>
          <a:path path="circle">
            <a:fillToRect t="100000" r="100000"/>
          </a:path>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561BD165-C4E2-4D35-87BE-084DC14B2EAC}"/>
              </a:ext>
            </a:extLst>
          </p:cNvPr>
          <p:cNvSpPr>
            <a:spLocks noGrp="1"/>
          </p:cNvSpPr>
          <p:nvPr>
            <p:ph type="body" idx="1"/>
          </p:nvPr>
        </p:nvSpPr>
        <p:spPr>
          <a:xfrm>
            <a:off x="914400" y="3525387"/>
            <a:ext cx="8221903" cy="738664"/>
          </a:xfrm>
        </p:spPr>
        <p:txBody>
          <a:bodyPr/>
          <a:lstStyle/>
          <a:p>
            <a:pPr marL="0" indent="0">
              <a:buNone/>
            </a:pPr>
            <a:r>
              <a:rPr lang="en-US" sz="2400" dirty="0">
                <a:solidFill>
                  <a:schemeClr val="accent5">
                    <a:lumMod val="20000"/>
                    <a:lumOff val="80000"/>
                  </a:schemeClr>
                </a:solidFill>
                <a:latin typeface="Calibri" panose="020F0502020204030204" pitchFamily="34" charset="0"/>
                <a:cs typeface="Calibri" panose="020F0502020204030204" pitchFamily="34" charset="0"/>
              </a:rPr>
              <a:t>Klara Schmitt and Nicole Grams</a:t>
            </a:r>
          </a:p>
          <a:p>
            <a:pPr marL="0" indent="0">
              <a:buNone/>
            </a:pPr>
            <a:r>
              <a:rPr lang="en-US" sz="2400" b="0" dirty="0">
                <a:solidFill>
                  <a:schemeClr val="tx1"/>
                </a:solidFill>
                <a:latin typeface="Calibri" panose="020F0502020204030204" pitchFamily="34" charset="0"/>
                <a:cs typeface="Calibri" panose="020F0502020204030204" pitchFamily="34" charset="0"/>
              </a:rPr>
              <a:t>Oct. 1, 2021</a:t>
            </a:r>
          </a:p>
        </p:txBody>
      </p:sp>
      <p:sp>
        <p:nvSpPr>
          <p:cNvPr id="6" name="Title 5">
            <a:extLst>
              <a:ext uri="{FF2B5EF4-FFF2-40B4-BE49-F238E27FC236}">
                <a16:creationId xmlns:a16="http://schemas.microsoft.com/office/drawing/2014/main" id="{E17E673F-D4F0-4893-980E-E21C7868D21D}"/>
              </a:ext>
            </a:extLst>
          </p:cNvPr>
          <p:cNvSpPr>
            <a:spLocks noGrp="1"/>
          </p:cNvSpPr>
          <p:nvPr>
            <p:ph type="title"/>
          </p:nvPr>
        </p:nvSpPr>
        <p:spPr>
          <a:xfrm>
            <a:off x="914400" y="2917336"/>
            <a:ext cx="10015870" cy="553998"/>
          </a:xfrm>
        </p:spPr>
        <p:txBody>
          <a:bodyPr/>
          <a:lstStyle/>
          <a:p>
            <a:r>
              <a:rPr lang="en-US" sz="3600" dirty="0">
                <a:latin typeface="Calibri" panose="020F0502020204030204" pitchFamily="34" charset="0"/>
                <a:cs typeface="Calibri" panose="020F0502020204030204" pitchFamily="34" charset="0"/>
              </a:rPr>
              <a:t>Making Your Maps/Apps Accessible to Everyone</a:t>
            </a:r>
          </a:p>
        </p:txBody>
      </p:sp>
    </p:spTree>
    <p:extLst>
      <p:ext uri="{BB962C8B-B14F-4D97-AF65-F5344CB8AC3E}">
        <p14:creationId xmlns:p14="http://schemas.microsoft.com/office/powerpoint/2010/main" val="7820007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mo Hub site titled Municipal Water conservation displaying text, links, and an embeded Instant App titled Kansas Water Usage Observations 2016-19">
            <a:extLst>
              <a:ext uri="{FF2B5EF4-FFF2-40B4-BE49-F238E27FC236}">
                <a16:creationId xmlns:a16="http://schemas.microsoft.com/office/drawing/2014/main" id="{30D7881C-F07E-7949-AF28-3AEA0436C35E}"/>
              </a:ext>
            </a:extLst>
          </p:cNvPr>
          <p:cNvPicPr>
            <a:picLocks noChangeAspect="1"/>
          </p:cNvPicPr>
          <p:nvPr/>
        </p:nvPicPr>
        <p:blipFill>
          <a:blip r:embed="rId3"/>
          <a:stretch>
            <a:fillRect/>
          </a:stretch>
        </p:blipFill>
        <p:spPr>
          <a:xfrm>
            <a:off x="4360404" y="0"/>
            <a:ext cx="7144209" cy="6858000"/>
          </a:xfrm>
          <a:prstGeom prst="rect">
            <a:avLst/>
          </a:prstGeom>
        </p:spPr>
      </p:pic>
      <p:grpSp>
        <p:nvGrpSpPr>
          <p:cNvPr id="2" name="Group 1" descr="ArcGIS Instant Apps">
            <a:extLst>
              <a:ext uri="{FF2B5EF4-FFF2-40B4-BE49-F238E27FC236}">
                <a16:creationId xmlns:a16="http://schemas.microsoft.com/office/drawing/2014/main" id="{1FAEC95C-301A-2749-8224-942700F75EBB}"/>
              </a:ext>
            </a:extLst>
          </p:cNvPr>
          <p:cNvGrpSpPr/>
          <p:nvPr/>
        </p:nvGrpSpPr>
        <p:grpSpPr>
          <a:xfrm>
            <a:off x="592638" y="5508724"/>
            <a:ext cx="2823662" cy="639261"/>
            <a:chOff x="592638" y="5508724"/>
            <a:chExt cx="2823662" cy="639261"/>
          </a:xfrm>
        </p:grpSpPr>
        <p:sp>
          <p:nvSpPr>
            <p:cNvPr id="17" name="TextBox 16">
              <a:extLst>
                <a:ext uri="{FF2B5EF4-FFF2-40B4-BE49-F238E27FC236}">
                  <a16:creationId xmlns:a16="http://schemas.microsoft.com/office/drawing/2014/main" id="{4C526EC0-AC5E-9143-BB2F-B37801A0AB52}"/>
                </a:ext>
              </a:extLst>
            </p:cNvPr>
            <p:cNvSpPr txBox="1"/>
            <p:nvPr/>
          </p:nvSpPr>
          <p:spPr>
            <a:xfrm>
              <a:off x="1260088" y="5642449"/>
              <a:ext cx="21562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rPr>
                <a:t>ArcGIS Instant Apps</a:t>
              </a:r>
            </a:p>
          </p:txBody>
        </p:sp>
        <p:pic>
          <p:nvPicPr>
            <p:cNvPr id="19" name="Picture 18">
              <a:extLst>
                <a:ext uri="{FF2B5EF4-FFF2-40B4-BE49-F238E27FC236}">
                  <a16:creationId xmlns:a16="http://schemas.microsoft.com/office/drawing/2014/main" id="{72E4B3D9-94CE-ED45-960D-2A541C359B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2638" y="5508724"/>
              <a:ext cx="639261" cy="639261"/>
            </a:xfrm>
            <a:prstGeom prst="rect">
              <a:avLst/>
            </a:prstGeom>
          </p:spPr>
        </p:pic>
      </p:grpSp>
      <p:grpSp>
        <p:nvGrpSpPr>
          <p:cNvPr id="12" name="Group 11" descr="ArcGIS Hub">
            <a:extLst>
              <a:ext uri="{FF2B5EF4-FFF2-40B4-BE49-F238E27FC236}">
                <a16:creationId xmlns:a16="http://schemas.microsoft.com/office/drawing/2014/main" id="{F418829E-E4E2-A341-AE23-01B2BC735ED5}"/>
              </a:ext>
            </a:extLst>
          </p:cNvPr>
          <p:cNvGrpSpPr/>
          <p:nvPr/>
        </p:nvGrpSpPr>
        <p:grpSpPr>
          <a:xfrm>
            <a:off x="584200" y="4770810"/>
            <a:ext cx="1991959" cy="635000"/>
            <a:chOff x="3689812" y="4305301"/>
            <a:chExt cx="1991959" cy="635000"/>
          </a:xfrm>
        </p:grpSpPr>
        <p:pic>
          <p:nvPicPr>
            <p:cNvPr id="13" name="Picture 4">
              <a:extLst>
                <a:ext uri="{FF2B5EF4-FFF2-40B4-BE49-F238E27FC236}">
                  <a16:creationId xmlns:a16="http://schemas.microsoft.com/office/drawing/2014/main" id="{451F86E4-A181-F245-BC5B-D391F35661C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812" y="4305301"/>
              <a:ext cx="635000" cy="63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662CCF7-E278-E746-A3AA-E03D3EBD380B}"/>
                </a:ext>
              </a:extLst>
            </p:cNvPr>
            <p:cNvSpPr txBox="1"/>
            <p:nvPr/>
          </p:nvSpPr>
          <p:spPr>
            <a:xfrm>
              <a:off x="4279900" y="4434760"/>
              <a:ext cx="1401871" cy="3757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rPr>
                <a:t>ArcGIS Hub</a:t>
              </a:r>
            </a:p>
          </p:txBody>
        </p:sp>
      </p:grpSp>
      <p:grpSp>
        <p:nvGrpSpPr>
          <p:cNvPr id="7" name="Group 6" descr="ArcGIS Online">
            <a:extLst>
              <a:ext uri="{FF2B5EF4-FFF2-40B4-BE49-F238E27FC236}">
                <a16:creationId xmlns:a16="http://schemas.microsoft.com/office/drawing/2014/main" id="{F8EC9026-6C06-4745-A559-74ABAB12A020}"/>
              </a:ext>
            </a:extLst>
          </p:cNvPr>
          <p:cNvGrpSpPr/>
          <p:nvPr/>
        </p:nvGrpSpPr>
        <p:grpSpPr>
          <a:xfrm>
            <a:off x="571500" y="4017881"/>
            <a:ext cx="2164076" cy="647700"/>
            <a:chOff x="1103651" y="3708400"/>
            <a:chExt cx="2164076" cy="647700"/>
          </a:xfrm>
        </p:grpSpPr>
        <p:pic>
          <p:nvPicPr>
            <p:cNvPr id="8" name="Picture 2">
              <a:extLst>
                <a:ext uri="{FF2B5EF4-FFF2-40B4-BE49-F238E27FC236}">
                  <a16:creationId xmlns:a16="http://schemas.microsoft.com/office/drawing/2014/main" id="{79C8D6D9-E004-4E4C-8BB8-FFED1BF74B7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651" y="370840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6B23D70-59CF-3648-9076-CB8D03D56EF9}"/>
                </a:ext>
              </a:extLst>
            </p:cNvPr>
            <p:cNvSpPr txBox="1"/>
            <p:nvPr/>
          </p:nvSpPr>
          <p:spPr>
            <a:xfrm>
              <a:off x="1789656" y="3854188"/>
              <a:ext cx="147807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rPr>
                <a:t>ArcGIS Online</a:t>
              </a:r>
            </a:p>
          </p:txBody>
        </p:sp>
      </p:grpSp>
      <p:sp>
        <p:nvSpPr>
          <p:cNvPr id="10" name="TextBox 9">
            <a:extLst>
              <a:ext uri="{FF2B5EF4-FFF2-40B4-BE49-F238E27FC236}">
                <a16:creationId xmlns:a16="http://schemas.microsoft.com/office/drawing/2014/main" id="{F69DEB76-8851-DB44-9F29-E349E4776D2E}"/>
              </a:ext>
            </a:extLst>
          </p:cNvPr>
          <p:cNvSpPr txBox="1"/>
          <p:nvPr/>
        </p:nvSpPr>
        <p:spPr>
          <a:xfrm>
            <a:off x="593560" y="3484481"/>
            <a:ext cx="212872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rPr>
              <a:t>Apps involved: </a:t>
            </a:r>
          </a:p>
        </p:txBody>
      </p:sp>
      <p:sp>
        <p:nvSpPr>
          <p:cNvPr id="11" name="TextBox 10">
            <a:extLst>
              <a:ext uri="{FF2B5EF4-FFF2-40B4-BE49-F238E27FC236}">
                <a16:creationId xmlns:a16="http://schemas.microsoft.com/office/drawing/2014/main" id="{EB0F5226-E77D-264C-B923-F5D492A5898B}"/>
              </a:ext>
            </a:extLst>
          </p:cNvPr>
          <p:cNvSpPr txBox="1"/>
          <p:nvPr/>
        </p:nvSpPr>
        <p:spPr>
          <a:xfrm>
            <a:off x="560140" y="1351548"/>
            <a:ext cx="360680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rPr>
              <a:t>Inform Kansas residents about drought conditions and water usage to encourage best practices for water conservation.</a:t>
            </a:r>
          </a:p>
        </p:txBody>
      </p:sp>
      <p:sp>
        <p:nvSpPr>
          <p:cNvPr id="20" name="Title 19">
            <a:extLst>
              <a:ext uri="{FF2B5EF4-FFF2-40B4-BE49-F238E27FC236}">
                <a16:creationId xmlns:a16="http://schemas.microsoft.com/office/drawing/2014/main" id="{2F270C4E-151B-7740-82A4-5A17D0C077A6}"/>
              </a:ext>
            </a:extLst>
          </p:cNvPr>
          <p:cNvSpPr>
            <a:spLocks noGrp="1"/>
          </p:cNvSpPr>
          <p:nvPr>
            <p:ph type="title"/>
          </p:nvPr>
        </p:nvSpPr>
        <p:spPr/>
        <p:txBody>
          <a:bodyPr/>
          <a:lstStyle/>
          <a:p>
            <a:r>
              <a:rPr lang="en-US" dirty="0"/>
              <a:t>Site Scenario</a:t>
            </a:r>
          </a:p>
        </p:txBody>
      </p:sp>
    </p:spTree>
    <p:extLst>
      <p:ext uri="{BB962C8B-B14F-4D97-AF65-F5344CB8AC3E}">
        <p14:creationId xmlns:p14="http://schemas.microsoft.com/office/powerpoint/2010/main" val="83591698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C9D86-0A9C-D545-8BDF-33AA5ECB20DC}"/>
              </a:ext>
            </a:extLst>
          </p:cNvPr>
          <p:cNvSpPr>
            <a:spLocks noGrp="1"/>
          </p:cNvSpPr>
          <p:nvPr>
            <p:ph sz="quarter" idx="10"/>
          </p:nvPr>
        </p:nvSpPr>
        <p:spPr>
          <a:xfrm>
            <a:off x="914400" y="1714499"/>
            <a:ext cx="10140696" cy="3904247"/>
          </a:xfrm>
        </p:spPr>
        <p:txBody>
          <a:bodyPr/>
          <a:lstStyle/>
          <a:p>
            <a:r>
              <a:rPr lang="en-US" sz="2800" b="1" dirty="0"/>
              <a:t>Content </a:t>
            </a:r>
            <a:r>
              <a:rPr lang="en-US" sz="2800" dirty="0"/>
              <a:t>– What you can do to make your headings, text, links, and embeddable content available to the widest audience</a:t>
            </a:r>
          </a:p>
          <a:p>
            <a:r>
              <a:rPr lang="en-US" sz="2800" b="1" dirty="0"/>
              <a:t>Images</a:t>
            </a:r>
            <a:r>
              <a:rPr lang="en-US" sz="2800" dirty="0"/>
              <a:t> – How to write good text alternatives for images and icons, and knowing when it is not necessary</a:t>
            </a:r>
          </a:p>
          <a:p>
            <a:r>
              <a:rPr lang="en-US" sz="2800" b="1" dirty="0"/>
              <a:t>Color</a:t>
            </a:r>
            <a:r>
              <a:rPr lang="en-US" sz="2800" dirty="0"/>
              <a:t> – Choosing an accessible color pallet and applying it as a theme; also setting a custom </a:t>
            </a:r>
            <a:r>
              <a:rPr lang="en-US" sz="2800" dirty="0" err="1"/>
              <a:t>basemap</a:t>
            </a:r>
            <a:endParaRPr lang="en-US" sz="2800" dirty="0"/>
          </a:p>
          <a:p>
            <a:r>
              <a:rPr lang="en-US" sz="2800" b="1" dirty="0"/>
              <a:t>Testing</a:t>
            </a:r>
            <a:r>
              <a:rPr lang="en-US" sz="2800" dirty="0"/>
              <a:t> – What you can do to test accessibility of your apps after customization</a:t>
            </a:r>
          </a:p>
          <a:p>
            <a:endParaRPr lang="en-US" dirty="0"/>
          </a:p>
        </p:txBody>
      </p:sp>
      <p:sp>
        <p:nvSpPr>
          <p:cNvPr id="3" name="Title 2">
            <a:extLst>
              <a:ext uri="{FF2B5EF4-FFF2-40B4-BE49-F238E27FC236}">
                <a16:creationId xmlns:a16="http://schemas.microsoft.com/office/drawing/2014/main" id="{C2AB8CA2-3E08-3E44-829E-D3AA04D5AC74}"/>
              </a:ext>
            </a:extLst>
          </p:cNvPr>
          <p:cNvSpPr>
            <a:spLocks noGrp="1"/>
          </p:cNvSpPr>
          <p:nvPr>
            <p:ph type="title"/>
          </p:nvPr>
        </p:nvSpPr>
        <p:spPr>
          <a:xfrm>
            <a:off x="685800" y="682625"/>
            <a:ext cx="10826496" cy="553998"/>
          </a:xfrm>
        </p:spPr>
        <p:txBody>
          <a:bodyPr/>
          <a:lstStyle/>
          <a:p>
            <a:r>
              <a:rPr lang="en-US" sz="3600" b="1" dirty="0"/>
              <a:t>What We Will Cover</a:t>
            </a:r>
          </a:p>
        </p:txBody>
      </p:sp>
    </p:spTree>
    <p:extLst>
      <p:ext uri="{BB962C8B-B14F-4D97-AF65-F5344CB8AC3E}">
        <p14:creationId xmlns:p14="http://schemas.microsoft.com/office/powerpoint/2010/main" val="282031586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5EEB28-9E97-2344-B0B7-EAAC66A5C45A}"/>
              </a:ext>
            </a:extLst>
          </p:cNvPr>
          <p:cNvSpPr txBox="1"/>
          <p:nvPr/>
        </p:nvSpPr>
        <p:spPr>
          <a:xfrm>
            <a:off x="585538" y="3386587"/>
            <a:ext cx="7379368"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Do-It-Yourself </a:t>
            </a:r>
            <a:r>
              <a:rPr lang="en-US" sz="2400" dirty="0">
                <a:solidFill>
                  <a:prstClr val="white">
                    <a:lumMod val="95000"/>
                  </a:prstClr>
                </a:solidFill>
                <a:latin typeface="Calibri" panose="020F0502020204030204" pitchFamily="34" charset="0"/>
              </a:rPr>
              <a:t>(DIY) </a:t>
            </a: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Best Practices</a:t>
            </a:r>
          </a:p>
        </p:txBody>
      </p:sp>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4213" y="2712985"/>
            <a:ext cx="15083318" cy="677108"/>
          </a:xfrm>
        </p:spPr>
        <p:txBody>
          <a:bodyPr/>
          <a:lstStyle/>
          <a:p>
            <a:r>
              <a:rPr lang="en-US" sz="4400" b="1" dirty="0"/>
              <a:t>Content Structure</a:t>
            </a:r>
          </a:p>
        </p:txBody>
      </p:sp>
    </p:spTree>
    <p:extLst>
      <p:ext uri="{BB962C8B-B14F-4D97-AF65-F5344CB8AC3E}">
        <p14:creationId xmlns:p14="http://schemas.microsoft.com/office/powerpoint/2010/main" val="127509002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29A7116-1CB0-C949-94CA-0932BFCE59CC}"/>
              </a:ext>
            </a:extLst>
          </p:cNvPr>
          <p:cNvSpPr txBox="1"/>
          <p:nvPr/>
        </p:nvSpPr>
        <p:spPr>
          <a:xfrm>
            <a:off x="585050" y="5876636"/>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3"/>
              </a:rPr>
              <a:t>2.4.4 Link Purpose</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4"/>
              </a:rPr>
              <a:t>3.2.1 On Focus</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endParaRPr>
          </a:p>
        </p:txBody>
      </p:sp>
      <p:pic>
        <p:nvPicPr>
          <p:cNvPr id="5" name="Picture 4" descr="4 Hub Gallery cards from FEMA's tornado page, displayed with button layout, all 4 buttons say Explore">
            <a:extLst>
              <a:ext uri="{FF2B5EF4-FFF2-40B4-BE49-F238E27FC236}">
                <a16:creationId xmlns:a16="http://schemas.microsoft.com/office/drawing/2014/main" id="{4F8FC449-48D9-F749-8B7D-5E95FCAB15A3}"/>
              </a:ext>
            </a:extLst>
          </p:cNvPr>
          <p:cNvPicPr>
            <a:picLocks noChangeAspect="1"/>
          </p:cNvPicPr>
          <p:nvPr/>
        </p:nvPicPr>
        <p:blipFill>
          <a:blip r:embed="rId5"/>
          <a:stretch>
            <a:fillRect/>
          </a:stretch>
        </p:blipFill>
        <p:spPr>
          <a:xfrm>
            <a:off x="0" y="1599729"/>
            <a:ext cx="12192000" cy="4157306"/>
          </a:xfrm>
          <a:prstGeom prst="rect">
            <a:avLst/>
          </a:prstGeom>
        </p:spPr>
      </p:pic>
      <p:sp>
        <p:nvSpPr>
          <p:cNvPr id="67" name="TextBox 66">
            <a:extLst>
              <a:ext uri="{FF2B5EF4-FFF2-40B4-BE49-F238E27FC236}">
                <a16:creationId xmlns:a16="http://schemas.microsoft.com/office/drawing/2014/main" id="{349F2E2C-C972-5242-BF36-A062D9537245}"/>
              </a:ext>
            </a:extLst>
          </p:cNvPr>
          <p:cNvSpPr txBox="1"/>
          <p:nvPr/>
        </p:nvSpPr>
        <p:spPr>
          <a:xfrm>
            <a:off x="584678" y="1077252"/>
            <a:ext cx="5467206" cy="430887"/>
          </a:xfrm>
          <a:prstGeom prst="rect">
            <a:avLst/>
          </a:prstGeom>
          <a:noFill/>
        </p:spPr>
        <p:txBody>
          <a:bodyPr wrap="square" rtlCol="0">
            <a:spAutoFit/>
          </a:bodyPr>
          <a:lstStyle/>
          <a:p>
            <a:pPr lvl="0">
              <a:defRPr/>
            </a:pPr>
            <a:r>
              <a:rPr lang="en-US" sz="2000" dirty="0">
                <a:solidFill>
                  <a:prstClr val="white">
                    <a:lumMod val="95000"/>
                  </a:prstClr>
                </a:solidFill>
                <a:latin typeface="Calibri" panose="020F0502020204030204" pitchFamily="34" charset="0"/>
              </a:rPr>
              <a:t>DIY</a:t>
            </a: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 Content Structure</a:t>
            </a:r>
          </a:p>
        </p:txBody>
      </p:sp>
      <p:sp>
        <p:nvSpPr>
          <p:cNvPr id="68" name="Title 67">
            <a:extLst>
              <a:ext uri="{FF2B5EF4-FFF2-40B4-BE49-F238E27FC236}">
                <a16:creationId xmlns:a16="http://schemas.microsoft.com/office/drawing/2014/main" id="{32E6ED3D-3E9C-DD46-A5C8-67BBAAA86CA5}"/>
              </a:ext>
            </a:extLst>
          </p:cNvPr>
          <p:cNvSpPr>
            <a:spLocks noGrp="1"/>
          </p:cNvSpPr>
          <p:nvPr>
            <p:ph type="title"/>
          </p:nvPr>
        </p:nvSpPr>
        <p:spPr/>
        <p:txBody>
          <a:bodyPr/>
          <a:lstStyle/>
          <a:p>
            <a:r>
              <a:rPr lang="en-US" dirty="0"/>
              <a:t>Hub Gallery Cards</a:t>
            </a:r>
          </a:p>
        </p:txBody>
      </p:sp>
    </p:spTree>
    <p:extLst>
      <p:ext uri="{BB962C8B-B14F-4D97-AF65-F5344CB8AC3E}">
        <p14:creationId xmlns:p14="http://schemas.microsoft.com/office/powerpoint/2010/main" val="38658796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29A7116-1CB0-C949-94CA-0932BFCE59CC}"/>
              </a:ext>
            </a:extLst>
          </p:cNvPr>
          <p:cNvSpPr txBox="1"/>
          <p:nvPr/>
        </p:nvSpPr>
        <p:spPr>
          <a:xfrm>
            <a:off x="585050" y="5876636"/>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3"/>
              </a:rPr>
              <a:t>2.4.4 Link Purpose</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4"/>
              </a:rPr>
              <a:t>3.2.1 On Focus</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endParaRPr>
          </a:p>
        </p:txBody>
      </p:sp>
      <p:grpSp>
        <p:nvGrpSpPr>
          <p:cNvPr id="5" name="Group 4" descr="example of a bad link because it uses generic text with no context and no indicator that it would open in a new tab">
            <a:extLst>
              <a:ext uri="{FF2B5EF4-FFF2-40B4-BE49-F238E27FC236}">
                <a16:creationId xmlns:a16="http://schemas.microsoft.com/office/drawing/2014/main" id="{F61FB860-1FE4-284D-85A2-845F140B9968}"/>
              </a:ext>
            </a:extLst>
          </p:cNvPr>
          <p:cNvGrpSpPr/>
          <p:nvPr/>
        </p:nvGrpSpPr>
        <p:grpSpPr>
          <a:xfrm>
            <a:off x="914401" y="5270984"/>
            <a:ext cx="10568946" cy="406400"/>
            <a:chOff x="914401" y="5270984"/>
            <a:chExt cx="10568946" cy="406400"/>
          </a:xfrm>
        </p:grpSpPr>
        <p:sp>
          <p:nvSpPr>
            <p:cNvPr id="48" name="Rectangle 47">
              <a:extLst>
                <a:ext uri="{FF2B5EF4-FFF2-40B4-BE49-F238E27FC236}">
                  <a16:creationId xmlns:a16="http://schemas.microsoft.com/office/drawing/2014/main" id="{DB898B79-ABCD-9149-B6E6-D1C55E64BBEF}"/>
                </a:ext>
                <a:ext uri="{C183D7F6-B498-43B3-948B-1728B52AA6E4}">
                  <adec:decorative xmlns:adec="http://schemas.microsoft.com/office/drawing/2017/decorative" val="1"/>
                </a:ext>
              </a:extLst>
            </p:cNvPr>
            <p:cNvSpPr/>
            <p:nvPr/>
          </p:nvSpPr>
          <p:spPr>
            <a:xfrm>
              <a:off x="914401" y="5270984"/>
              <a:ext cx="10363200" cy="406400"/>
            </a:xfrm>
            <a:prstGeom prst="rect">
              <a:avLst/>
            </a:prstGeom>
            <a:solidFill>
              <a:schemeClr val="tx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endParaRPr>
            </a:p>
          </p:txBody>
        </p:sp>
        <p:grpSp>
          <p:nvGrpSpPr>
            <p:cNvPr id="50" name="Group 49">
              <a:extLst>
                <a:ext uri="{FF2B5EF4-FFF2-40B4-BE49-F238E27FC236}">
                  <a16:creationId xmlns:a16="http://schemas.microsoft.com/office/drawing/2014/main" id="{6201778C-97F7-7D4B-AB50-451EBA16D6CE}"/>
                </a:ext>
              </a:extLst>
            </p:cNvPr>
            <p:cNvGrpSpPr/>
            <p:nvPr/>
          </p:nvGrpSpPr>
          <p:grpSpPr>
            <a:xfrm>
              <a:off x="1018477" y="5270984"/>
              <a:ext cx="1291585" cy="369332"/>
              <a:chOff x="1803400" y="4432300"/>
              <a:chExt cx="1291585" cy="369332"/>
            </a:xfrm>
          </p:grpSpPr>
          <p:sp>
            <p:nvSpPr>
              <p:cNvPr id="51" name="Multiply 50">
                <a:extLst>
                  <a:ext uri="{FF2B5EF4-FFF2-40B4-BE49-F238E27FC236}">
                    <a16:creationId xmlns:a16="http://schemas.microsoft.com/office/drawing/2014/main" id="{8AD0D32C-0783-EE4A-BC30-B701CDAFEA54}"/>
                  </a:ext>
                  <a:ext uri="{C183D7F6-B498-43B3-948B-1728B52AA6E4}">
                    <adec:decorative xmlns:adec="http://schemas.microsoft.com/office/drawing/2017/decorative" val="1"/>
                  </a:ext>
                </a:extLst>
              </p:cNvPr>
              <p:cNvSpPr/>
              <p:nvPr/>
            </p:nvSpPr>
            <p:spPr>
              <a:xfrm>
                <a:off x="1803400" y="4470400"/>
                <a:ext cx="304800" cy="304800"/>
              </a:xfrm>
              <a:prstGeom prst="mathMultiply">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41100"/>
                  </a:solidFill>
                  <a:effectLst/>
                  <a:uLnTx/>
                  <a:uFillTx/>
                  <a:latin typeface="Calibri" panose="020F0502020204030204" pitchFamily="34" charset="0"/>
                  <a:ea typeface="ＭＳ Ｐゴシック"/>
                </a:endParaRPr>
              </a:p>
            </p:txBody>
          </p:sp>
          <p:sp>
            <p:nvSpPr>
              <p:cNvPr id="52" name="TextBox 51">
                <a:extLst>
                  <a:ext uri="{FF2B5EF4-FFF2-40B4-BE49-F238E27FC236}">
                    <a16:creationId xmlns:a16="http://schemas.microsoft.com/office/drawing/2014/main" id="{317F2960-FCF0-6344-9353-F86DAF669751}"/>
                  </a:ext>
                </a:extLst>
              </p:cNvPr>
              <p:cNvSpPr txBox="1"/>
              <p:nvPr/>
            </p:nvSpPr>
            <p:spPr>
              <a:xfrm>
                <a:off x="2119658" y="4432300"/>
                <a:ext cx="9753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1100"/>
                    </a:solidFill>
                    <a:effectLst/>
                    <a:uLnTx/>
                    <a:uFillTx/>
                    <a:latin typeface="Calibri" panose="020F0502020204030204" pitchFamily="34" charset="0"/>
                    <a:ea typeface="ＭＳ Ｐゴシック"/>
                  </a:rPr>
                  <a:t>AVOID</a:t>
                </a:r>
              </a:p>
            </p:txBody>
          </p:sp>
        </p:grpSp>
        <p:sp>
          <p:nvSpPr>
            <p:cNvPr id="33" name="TextBox 32">
              <a:extLst>
                <a:ext uri="{FF2B5EF4-FFF2-40B4-BE49-F238E27FC236}">
                  <a16:creationId xmlns:a16="http://schemas.microsoft.com/office/drawing/2014/main" id="{6A0D0CD7-702A-8446-B1AF-D463511074D3}"/>
                </a:ext>
              </a:extLst>
            </p:cNvPr>
            <p:cNvSpPr txBox="1"/>
            <p:nvPr/>
          </p:nvSpPr>
          <p:spPr>
            <a:xfrm>
              <a:off x="2549117" y="5280947"/>
              <a:ext cx="89342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Is drought impacting your area? View drought </a:t>
              </a:r>
              <a:r>
                <a:rPr kumimoji="0" lang="en-US" sz="1800" b="0" i="0" u="sng" strike="noStrike" kern="1200" cap="none" spc="0" normalizeH="0" baseline="0" noProof="0" dirty="0">
                  <a:ln>
                    <a:noFill/>
                  </a:ln>
                  <a:solidFill>
                    <a:srgbClr val="007AC2"/>
                  </a:solidFill>
                  <a:effectLst/>
                  <a:uLnTx/>
                  <a:uFillTx/>
                  <a:latin typeface="Calibri" panose="020F0502020204030204" pitchFamily="34" charset="0"/>
                  <a:ea typeface="ＭＳ Ｐゴシック"/>
                </a:rPr>
                <a:t>dashboard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a:t>
              </a:r>
            </a:p>
          </p:txBody>
        </p:sp>
      </p:grpSp>
      <p:grpSp>
        <p:nvGrpSpPr>
          <p:cNvPr id="60" name="Group 59" descr="example of a good link because it provides context and indicator by way of text that it'll open in a new tab">
            <a:extLst>
              <a:ext uri="{FF2B5EF4-FFF2-40B4-BE49-F238E27FC236}">
                <a16:creationId xmlns:a16="http://schemas.microsoft.com/office/drawing/2014/main" id="{8A4622EA-2D9B-624F-8B34-B0C217F06D0D}"/>
              </a:ext>
            </a:extLst>
          </p:cNvPr>
          <p:cNvGrpSpPr/>
          <p:nvPr/>
        </p:nvGrpSpPr>
        <p:grpSpPr>
          <a:xfrm>
            <a:off x="914400" y="4780331"/>
            <a:ext cx="10363199" cy="406400"/>
            <a:chOff x="914400" y="4832196"/>
            <a:chExt cx="10363199" cy="406400"/>
          </a:xfrm>
        </p:grpSpPr>
        <p:sp>
          <p:nvSpPr>
            <p:cNvPr id="61" name="Rectangle 60">
              <a:extLst>
                <a:ext uri="{FF2B5EF4-FFF2-40B4-BE49-F238E27FC236}">
                  <a16:creationId xmlns:a16="http://schemas.microsoft.com/office/drawing/2014/main" id="{2420FF03-51A3-D14D-8BE0-815491154EF4}"/>
                </a:ext>
                <a:ext uri="{C183D7F6-B498-43B3-948B-1728B52AA6E4}">
                  <adec:decorative xmlns:adec="http://schemas.microsoft.com/office/drawing/2017/decorative" val="1"/>
                </a:ext>
              </a:extLst>
            </p:cNvPr>
            <p:cNvSpPr/>
            <p:nvPr/>
          </p:nvSpPr>
          <p:spPr>
            <a:xfrm>
              <a:off x="914400" y="4832196"/>
              <a:ext cx="10363199" cy="406400"/>
            </a:xfrm>
            <a:prstGeom prst="rect">
              <a:avLst/>
            </a:prstGeom>
            <a:solidFill>
              <a:schemeClr val="tx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endParaRPr>
            </a:p>
          </p:txBody>
        </p:sp>
        <p:sp>
          <p:nvSpPr>
            <p:cNvPr id="62" name="TextBox 61">
              <a:extLst>
                <a:ext uri="{FF2B5EF4-FFF2-40B4-BE49-F238E27FC236}">
                  <a16:creationId xmlns:a16="http://schemas.microsoft.com/office/drawing/2014/main" id="{C3D6710C-AC38-A841-B3E5-2DFDD881BC7E}"/>
                </a:ext>
              </a:extLst>
            </p:cNvPr>
            <p:cNvSpPr txBox="1"/>
            <p:nvPr/>
          </p:nvSpPr>
          <p:spPr>
            <a:xfrm>
              <a:off x="2549709" y="4861931"/>
              <a:ext cx="8606362" cy="369332"/>
            </a:xfrm>
            <a:prstGeom prst="rect">
              <a:avLst/>
            </a:prstGeom>
            <a:noFill/>
          </p:spPr>
          <p:txBody>
            <a:bodyPr wrap="square" rtlCol="0">
              <a:spAutoFit/>
            </a:bodyPr>
            <a:lstStyle/>
            <a:p>
              <a:pPr lvl="0">
                <a:defRPr/>
              </a:pPr>
              <a:r>
                <a:rPr lang="en-US" dirty="0">
                  <a:solidFill>
                    <a:prstClr val="black"/>
                  </a:solidFill>
                  <a:latin typeface="Calibri" panose="020F0502020204030204" pitchFamily="34" charset="0"/>
                </a:rPr>
                <a:t>Is drought impacting your area? </a:t>
              </a:r>
              <a:r>
                <a:rPr kumimoji="0" lang="en-US" sz="1800" b="0" i="0" u="sng" strike="noStrike" kern="1200" cap="none" spc="0" normalizeH="0" baseline="0" noProof="0" dirty="0">
                  <a:ln>
                    <a:noFill/>
                  </a:ln>
                  <a:solidFill>
                    <a:srgbClr val="0070C0"/>
                  </a:solidFill>
                  <a:effectLst/>
                  <a:uLnTx/>
                  <a:uFillTx/>
                  <a:latin typeface="Calibri" panose="020F0502020204030204" pitchFamily="34" charset="0"/>
                  <a:ea typeface="ＭＳ Ｐゴシック"/>
                </a:rPr>
                <a:t>View drought dashboard (opens new tab).</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endParaRPr>
            </a:p>
          </p:txBody>
        </p:sp>
        <p:grpSp>
          <p:nvGrpSpPr>
            <p:cNvPr id="63" name="Group 62">
              <a:extLst>
                <a:ext uri="{FF2B5EF4-FFF2-40B4-BE49-F238E27FC236}">
                  <a16:creationId xmlns:a16="http://schemas.microsoft.com/office/drawing/2014/main" id="{DE19CD02-8A1D-0C47-92E3-F13096CF0557}"/>
                </a:ext>
              </a:extLst>
            </p:cNvPr>
            <p:cNvGrpSpPr/>
            <p:nvPr/>
          </p:nvGrpSpPr>
          <p:grpSpPr>
            <a:xfrm>
              <a:off x="1118995" y="4854498"/>
              <a:ext cx="1848109" cy="377906"/>
              <a:chOff x="6895328" y="1273815"/>
              <a:chExt cx="1848109" cy="377906"/>
            </a:xfrm>
          </p:grpSpPr>
          <p:sp>
            <p:nvSpPr>
              <p:cNvPr id="64" name="L-Shape 63">
                <a:extLst>
                  <a:ext uri="{FF2B5EF4-FFF2-40B4-BE49-F238E27FC236}">
                    <a16:creationId xmlns:a16="http://schemas.microsoft.com/office/drawing/2014/main" id="{2694465C-4605-534B-8CC5-430FBAEF81C4}"/>
                  </a:ext>
                  <a:ext uri="{C183D7F6-B498-43B3-948B-1728B52AA6E4}">
                    <adec:decorative xmlns:adec="http://schemas.microsoft.com/office/drawing/2017/decorative" val="1"/>
                  </a:ext>
                </a:extLst>
              </p:cNvPr>
              <p:cNvSpPr/>
              <p:nvPr/>
            </p:nvSpPr>
            <p:spPr>
              <a:xfrm rot="18831126">
                <a:off x="6841747" y="1327396"/>
                <a:ext cx="269802" cy="162640"/>
              </a:xfrm>
              <a:prstGeom prst="corne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endParaRPr>
              </a:p>
            </p:txBody>
          </p:sp>
          <p:sp>
            <p:nvSpPr>
              <p:cNvPr id="65" name="TextBox 64">
                <a:extLst>
                  <a:ext uri="{FF2B5EF4-FFF2-40B4-BE49-F238E27FC236}">
                    <a16:creationId xmlns:a16="http://schemas.microsoft.com/office/drawing/2014/main" id="{0A88E02E-A01C-BC4D-92A0-17211F0C2624}"/>
                  </a:ext>
                </a:extLst>
              </p:cNvPr>
              <p:cNvSpPr txBox="1"/>
              <p:nvPr/>
            </p:nvSpPr>
            <p:spPr>
              <a:xfrm>
                <a:off x="7104208" y="1282389"/>
                <a:ext cx="16392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5AC46">
                        <a:lumMod val="75000"/>
                      </a:srgbClr>
                    </a:solidFill>
                    <a:effectLst/>
                    <a:uLnTx/>
                    <a:uFillTx/>
                    <a:latin typeface="Calibri" panose="020F0502020204030204" pitchFamily="34" charset="0"/>
                    <a:ea typeface="ＭＳ Ｐゴシック"/>
                  </a:rPr>
                  <a:t>GOOD</a:t>
                </a:r>
              </a:p>
            </p:txBody>
          </p:sp>
        </p:grpSp>
      </p:grpSp>
      <p:grpSp>
        <p:nvGrpSpPr>
          <p:cNvPr id="4" name="Group 3" descr="example of a bad link because it uses vague text with no context and no indicator it would open in a new tab">
            <a:extLst>
              <a:ext uri="{FF2B5EF4-FFF2-40B4-BE49-F238E27FC236}">
                <a16:creationId xmlns:a16="http://schemas.microsoft.com/office/drawing/2014/main" id="{5F37D82D-83DF-2844-9FAF-0D612BE0748E}"/>
              </a:ext>
            </a:extLst>
          </p:cNvPr>
          <p:cNvGrpSpPr/>
          <p:nvPr/>
        </p:nvGrpSpPr>
        <p:grpSpPr>
          <a:xfrm>
            <a:off x="914401" y="4289678"/>
            <a:ext cx="10363200" cy="406400"/>
            <a:chOff x="914401" y="4289678"/>
            <a:chExt cx="10363200" cy="406400"/>
          </a:xfrm>
        </p:grpSpPr>
        <p:sp>
          <p:nvSpPr>
            <p:cNvPr id="42" name="Rectangle 41">
              <a:extLst>
                <a:ext uri="{FF2B5EF4-FFF2-40B4-BE49-F238E27FC236}">
                  <a16:creationId xmlns:a16="http://schemas.microsoft.com/office/drawing/2014/main" id="{DD8E4322-A713-5147-8307-90C0BD01C291}"/>
                </a:ext>
                <a:ext uri="{C183D7F6-B498-43B3-948B-1728B52AA6E4}">
                  <adec:decorative xmlns:adec="http://schemas.microsoft.com/office/drawing/2017/decorative" val="1"/>
                </a:ext>
              </a:extLst>
            </p:cNvPr>
            <p:cNvSpPr/>
            <p:nvPr/>
          </p:nvSpPr>
          <p:spPr>
            <a:xfrm>
              <a:off x="914401" y="4289678"/>
              <a:ext cx="10363200" cy="406400"/>
            </a:xfrm>
            <a:prstGeom prst="rect">
              <a:avLst/>
            </a:prstGeom>
            <a:solidFill>
              <a:schemeClr val="tx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endParaRPr>
            </a:p>
          </p:txBody>
        </p:sp>
        <p:grpSp>
          <p:nvGrpSpPr>
            <p:cNvPr id="44" name="Group 43">
              <a:extLst>
                <a:ext uri="{FF2B5EF4-FFF2-40B4-BE49-F238E27FC236}">
                  <a16:creationId xmlns:a16="http://schemas.microsoft.com/office/drawing/2014/main" id="{D49694E8-41E6-124A-AB09-4EB598C1E8A3}"/>
                </a:ext>
              </a:extLst>
            </p:cNvPr>
            <p:cNvGrpSpPr/>
            <p:nvPr/>
          </p:nvGrpSpPr>
          <p:grpSpPr>
            <a:xfrm>
              <a:off x="1018477" y="4302378"/>
              <a:ext cx="1267523" cy="369332"/>
              <a:chOff x="1803400" y="4432300"/>
              <a:chExt cx="1267523" cy="369332"/>
            </a:xfrm>
          </p:grpSpPr>
          <p:sp>
            <p:nvSpPr>
              <p:cNvPr id="45" name="Multiply 44">
                <a:extLst>
                  <a:ext uri="{FF2B5EF4-FFF2-40B4-BE49-F238E27FC236}">
                    <a16:creationId xmlns:a16="http://schemas.microsoft.com/office/drawing/2014/main" id="{EB7CCE93-16A8-394B-BF1F-8046CADF24AF}"/>
                  </a:ext>
                  <a:ext uri="{C183D7F6-B498-43B3-948B-1728B52AA6E4}">
                    <adec:decorative xmlns:adec="http://schemas.microsoft.com/office/drawing/2017/decorative" val="1"/>
                  </a:ext>
                </a:extLst>
              </p:cNvPr>
              <p:cNvSpPr/>
              <p:nvPr/>
            </p:nvSpPr>
            <p:spPr>
              <a:xfrm>
                <a:off x="1803400" y="4470400"/>
                <a:ext cx="304800" cy="304800"/>
              </a:xfrm>
              <a:prstGeom prst="mathMultiply">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41100"/>
                  </a:solidFill>
                  <a:effectLst/>
                  <a:uLnTx/>
                  <a:uFillTx/>
                  <a:latin typeface="Calibri" panose="020F0502020204030204" pitchFamily="34" charset="0"/>
                  <a:ea typeface="ＭＳ Ｐゴシック"/>
                </a:endParaRPr>
              </a:p>
            </p:txBody>
          </p:sp>
          <p:sp>
            <p:nvSpPr>
              <p:cNvPr id="46" name="TextBox 45">
                <a:extLst>
                  <a:ext uri="{FF2B5EF4-FFF2-40B4-BE49-F238E27FC236}">
                    <a16:creationId xmlns:a16="http://schemas.microsoft.com/office/drawing/2014/main" id="{AF04C292-3943-6549-B226-42014034DA7F}"/>
                  </a:ext>
                </a:extLst>
              </p:cNvPr>
              <p:cNvSpPr txBox="1"/>
              <p:nvPr/>
            </p:nvSpPr>
            <p:spPr>
              <a:xfrm>
                <a:off x="2097357" y="4432300"/>
                <a:ext cx="9735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1100"/>
                    </a:solidFill>
                    <a:effectLst/>
                    <a:uLnTx/>
                    <a:uFillTx/>
                    <a:latin typeface="Calibri" panose="020F0502020204030204" pitchFamily="34" charset="0"/>
                    <a:ea typeface="ＭＳ Ｐゴシック"/>
                  </a:rPr>
                  <a:t>AVOID</a:t>
                </a:r>
              </a:p>
            </p:txBody>
          </p:sp>
        </p:grpSp>
        <p:sp>
          <p:nvSpPr>
            <p:cNvPr id="56" name="TextBox 55">
              <a:extLst>
                <a:ext uri="{FF2B5EF4-FFF2-40B4-BE49-F238E27FC236}">
                  <a16:creationId xmlns:a16="http://schemas.microsoft.com/office/drawing/2014/main" id="{B78B0C09-76EA-9B41-8C3F-B71FB401360B}"/>
                </a:ext>
              </a:extLst>
            </p:cNvPr>
            <p:cNvSpPr txBox="1"/>
            <p:nvPr/>
          </p:nvSpPr>
          <p:spPr>
            <a:xfrm>
              <a:off x="2545574" y="4297936"/>
              <a:ext cx="82948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Is drought impacting your area? Click </a:t>
              </a:r>
              <a:r>
                <a:rPr kumimoji="0" lang="en-US" sz="1800" b="0" i="0" u="sng" strike="noStrike" kern="1200" cap="none" spc="0" normalizeH="0" baseline="0" noProof="0" dirty="0">
                  <a:ln>
                    <a:noFill/>
                  </a:ln>
                  <a:solidFill>
                    <a:srgbClr val="007AC2"/>
                  </a:solidFill>
                  <a:effectLst/>
                  <a:uLnTx/>
                  <a:uFillTx/>
                  <a:latin typeface="Calibri" panose="020F0502020204030204" pitchFamily="34" charset="0"/>
                  <a:ea typeface="ＭＳ Ｐゴシック"/>
                </a:rPr>
                <a:t>here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 to see if you are affected.</a:t>
              </a:r>
            </a:p>
          </p:txBody>
        </p:sp>
      </p:grpSp>
      <p:grpSp>
        <p:nvGrpSpPr>
          <p:cNvPr id="2" name="Group 1" descr="example of a good link because it provides context and indicator icon that it'll open in a new tab">
            <a:extLst>
              <a:ext uri="{FF2B5EF4-FFF2-40B4-BE49-F238E27FC236}">
                <a16:creationId xmlns:a16="http://schemas.microsoft.com/office/drawing/2014/main" id="{1C6BA405-6FD0-9D44-BAB9-29D767D0E879}"/>
              </a:ext>
            </a:extLst>
          </p:cNvPr>
          <p:cNvGrpSpPr/>
          <p:nvPr/>
        </p:nvGrpSpPr>
        <p:grpSpPr>
          <a:xfrm>
            <a:off x="914401" y="3802431"/>
            <a:ext cx="10363200" cy="406812"/>
            <a:chOff x="914401" y="3802431"/>
            <a:chExt cx="10363200" cy="406812"/>
          </a:xfrm>
        </p:grpSpPr>
        <p:sp>
          <p:nvSpPr>
            <p:cNvPr id="54" name="Rectangle 53">
              <a:extLst>
                <a:ext uri="{FF2B5EF4-FFF2-40B4-BE49-F238E27FC236}">
                  <a16:creationId xmlns:a16="http://schemas.microsoft.com/office/drawing/2014/main" id="{FA1F0583-5E71-AE49-AE87-96A3E89E642C}"/>
                </a:ext>
                <a:ext uri="{C183D7F6-B498-43B3-948B-1728B52AA6E4}">
                  <adec:decorative xmlns:adec="http://schemas.microsoft.com/office/drawing/2017/decorative" val="1"/>
                </a:ext>
              </a:extLst>
            </p:cNvPr>
            <p:cNvSpPr/>
            <p:nvPr/>
          </p:nvSpPr>
          <p:spPr>
            <a:xfrm>
              <a:off x="914401" y="3802431"/>
              <a:ext cx="10363200" cy="406400"/>
            </a:xfrm>
            <a:prstGeom prst="rect">
              <a:avLst/>
            </a:prstGeom>
            <a:solidFill>
              <a:schemeClr val="tx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endParaRPr>
            </a:p>
          </p:txBody>
        </p:sp>
        <p:sp>
          <p:nvSpPr>
            <p:cNvPr id="55" name="TextBox 54">
              <a:extLst>
                <a:ext uri="{FF2B5EF4-FFF2-40B4-BE49-F238E27FC236}">
                  <a16:creationId xmlns:a16="http://schemas.microsoft.com/office/drawing/2014/main" id="{72BF7D31-AFF2-2D46-8D3F-8A3E20A68841}"/>
                </a:ext>
              </a:extLst>
            </p:cNvPr>
            <p:cNvSpPr txBox="1"/>
            <p:nvPr/>
          </p:nvSpPr>
          <p:spPr>
            <a:xfrm>
              <a:off x="2545574" y="3827831"/>
              <a:ext cx="82948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Is drought impacting your area? Find out using the </a:t>
              </a:r>
              <a:r>
                <a:rPr kumimoji="0" lang="en-US" sz="1800" b="0" i="0" u="sng" strike="noStrike" kern="1200" cap="none" spc="0" normalizeH="0" baseline="0" noProof="0" dirty="0">
                  <a:ln>
                    <a:noFill/>
                  </a:ln>
                  <a:solidFill>
                    <a:srgbClr val="007AC2"/>
                  </a:solidFill>
                  <a:effectLst/>
                  <a:uLnTx/>
                  <a:uFillTx/>
                  <a:latin typeface="Calibri" panose="020F0502020204030204" pitchFamily="34" charset="0"/>
                  <a:ea typeface="ＭＳ Ｐゴシック"/>
                </a:rPr>
                <a:t>U.S. Drought Monitor report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rPr>
                <a:t>.</a:t>
              </a:r>
            </a:p>
          </p:txBody>
        </p:sp>
        <p:grpSp>
          <p:nvGrpSpPr>
            <p:cNvPr id="57" name="Group 56">
              <a:extLst>
                <a:ext uri="{FF2B5EF4-FFF2-40B4-BE49-F238E27FC236}">
                  <a16:creationId xmlns:a16="http://schemas.microsoft.com/office/drawing/2014/main" id="{1D8F8335-28C8-9349-B582-521EB8274CC2}"/>
                </a:ext>
              </a:extLst>
            </p:cNvPr>
            <p:cNvGrpSpPr/>
            <p:nvPr/>
          </p:nvGrpSpPr>
          <p:grpSpPr>
            <a:xfrm>
              <a:off x="1118995" y="3831337"/>
              <a:ext cx="1142943" cy="377906"/>
              <a:chOff x="6895328" y="1273815"/>
              <a:chExt cx="1142943" cy="377906"/>
            </a:xfrm>
          </p:grpSpPr>
          <p:sp>
            <p:nvSpPr>
              <p:cNvPr id="58" name="L-Shape 57">
                <a:extLst>
                  <a:ext uri="{FF2B5EF4-FFF2-40B4-BE49-F238E27FC236}">
                    <a16:creationId xmlns:a16="http://schemas.microsoft.com/office/drawing/2014/main" id="{251100CD-23F7-9849-AFA8-EDFD6124EDEA}"/>
                  </a:ext>
                  <a:ext uri="{C183D7F6-B498-43B3-948B-1728B52AA6E4}">
                    <adec:decorative xmlns:adec="http://schemas.microsoft.com/office/drawing/2017/decorative" val="1"/>
                  </a:ext>
                </a:extLst>
              </p:cNvPr>
              <p:cNvSpPr/>
              <p:nvPr/>
            </p:nvSpPr>
            <p:spPr>
              <a:xfrm rot="18831126">
                <a:off x="6841747" y="1327396"/>
                <a:ext cx="269802" cy="162640"/>
              </a:xfrm>
              <a:prstGeom prst="corne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endParaRPr>
              </a:p>
            </p:txBody>
          </p:sp>
          <p:sp>
            <p:nvSpPr>
              <p:cNvPr id="59" name="TextBox 58">
                <a:extLst>
                  <a:ext uri="{FF2B5EF4-FFF2-40B4-BE49-F238E27FC236}">
                    <a16:creationId xmlns:a16="http://schemas.microsoft.com/office/drawing/2014/main" id="{09008119-83F2-4F45-8EDF-62BC12FF22FA}"/>
                  </a:ext>
                </a:extLst>
              </p:cNvPr>
              <p:cNvSpPr txBox="1"/>
              <p:nvPr/>
            </p:nvSpPr>
            <p:spPr>
              <a:xfrm>
                <a:off x="7092177" y="1282389"/>
                <a:ext cx="9460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5AC46">
                        <a:lumMod val="75000"/>
                      </a:srgbClr>
                    </a:solidFill>
                    <a:effectLst/>
                    <a:uLnTx/>
                    <a:uFillTx/>
                    <a:latin typeface="Calibri" panose="020F0502020204030204" pitchFamily="34" charset="0"/>
                    <a:ea typeface="ＭＳ Ｐゴシック"/>
                  </a:rPr>
                  <a:t>GOOD</a:t>
                </a:r>
              </a:p>
            </p:txBody>
          </p:sp>
        </p:grpSp>
        <p:pic>
          <p:nvPicPr>
            <p:cNvPr id="36" name="Graphic 35" descr="icon indicating link opens in a new tab">
              <a:extLst>
                <a:ext uri="{FF2B5EF4-FFF2-40B4-BE49-F238E27FC236}">
                  <a16:creationId xmlns:a16="http://schemas.microsoft.com/office/drawing/2014/main" id="{81FE7A21-53DD-9E4C-B626-831736694F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3043" y="3904092"/>
              <a:ext cx="170056" cy="170056"/>
            </a:xfrm>
            <a:prstGeom prst="rect">
              <a:avLst/>
            </a:prstGeom>
          </p:spPr>
        </p:pic>
      </p:grpSp>
      <p:sp>
        <p:nvSpPr>
          <p:cNvPr id="38" name="Content Placeholder 2">
            <a:extLst>
              <a:ext uri="{FF2B5EF4-FFF2-40B4-BE49-F238E27FC236}">
                <a16:creationId xmlns:a16="http://schemas.microsoft.com/office/drawing/2014/main" id="{623AE0C8-B9DF-CC49-B3C1-5DA88DFD5916}"/>
              </a:ext>
            </a:extLst>
          </p:cNvPr>
          <p:cNvSpPr txBox="1">
            <a:spLocks/>
          </p:cNvSpPr>
          <p:nvPr/>
        </p:nvSpPr>
        <p:spPr>
          <a:xfrm>
            <a:off x="827568" y="1655504"/>
            <a:ext cx="10023088" cy="1948933"/>
          </a:xfrm>
          <a:prstGeom prst="rect">
            <a:avLst/>
          </a:prstGeom>
        </p:spPr>
        <p:txBody>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Write meaningful link text</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Avoid batches of similarly named links (if possible)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Indicate when links in new windows/tabs or keep them same tab</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lang="en-US" sz="2400" b="0" dirty="0">
                <a:solidFill>
                  <a:prstClr val="white"/>
                </a:solidFill>
                <a:latin typeface="Calibri" panose="020F0502020204030204" pitchFamily="34" charset="0"/>
                <a:ea typeface="ＭＳ Ｐゴシック"/>
                <a:cs typeface="Calibri" panose="020F0502020204030204" pitchFamily="34" charset="0"/>
              </a:rPr>
              <a:t>Enable </a:t>
            </a:r>
            <a:r>
              <a:rPr lang="en-US" sz="2400" b="0" dirty="0">
                <a:solidFill>
                  <a:prstClr val="white"/>
                </a:solidFill>
                <a:latin typeface="Calibri" panose="020F0502020204030204" pitchFamily="34" charset="0"/>
                <a:ea typeface="ＭＳ Ｐゴシック"/>
                <a:cs typeface="Calibri" panose="020F0502020204030204" pitchFamily="34" charset="0"/>
                <a:hlinkClick r:id="rId7"/>
              </a:rPr>
              <a:t>link underlining</a:t>
            </a:r>
            <a:r>
              <a:rPr lang="en-US" sz="2400" b="0" dirty="0">
                <a:solidFill>
                  <a:prstClr val="white"/>
                </a:solidFill>
                <a:latin typeface="Calibri" panose="020F0502020204030204" pitchFamily="34" charset="0"/>
                <a:ea typeface="ＭＳ Ｐゴシック"/>
                <a:cs typeface="Calibri" panose="020F0502020204030204" pitchFamily="34" charset="0"/>
              </a:rPr>
              <a:t> in Hub (</a:t>
            </a:r>
            <a:r>
              <a:rPr lang="en-US" sz="2400" b="0" i="1" dirty="0">
                <a:solidFill>
                  <a:prstClr val="white"/>
                </a:solidFill>
                <a:latin typeface="Calibri" panose="020F0502020204030204" pitchFamily="34" charset="0"/>
                <a:ea typeface="ＭＳ Ｐゴシック"/>
                <a:cs typeface="Calibri" panose="020F0502020204030204" pitchFamily="34" charset="0"/>
              </a:rPr>
              <a:t>Site Settings &gt; Interactions &gt; Underlined Links</a:t>
            </a:r>
            <a:r>
              <a:rPr lang="en-US" sz="2400" b="0" dirty="0">
                <a:solidFill>
                  <a:prstClr val="white"/>
                </a:solidFill>
                <a:latin typeface="Calibri" panose="020F0502020204030204" pitchFamily="34" charset="0"/>
                <a:ea typeface="ＭＳ Ｐゴシック"/>
                <a:cs typeface="Calibri" panose="020F0502020204030204" pitchFamily="34"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67" name="TextBox 66">
            <a:extLst>
              <a:ext uri="{FF2B5EF4-FFF2-40B4-BE49-F238E27FC236}">
                <a16:creationId xmlns:a16="http://schemas.microsoft.com/office/drawing/2014/main" id="{349F2E2C-C972-5242-BF36-A062D9537245}"/>
              </a:ext>
            </a:extLst>
          </p:cNvPr>
          <p:cNvSpPr txBox="1"/>
          <p:nvPr/>
        </p:nvSpPr>
        <p:spPr>
          <a:xfrm>
            <a:off x="584678" y="1077252"/>
            <a:ext cx="5467206" cy="430887"/>
          </a:xfrm>
          <a:prstGeom prst="rect">
            <a:avLst/>
          </a:prstGeom>
          <a:noFill/>
        </p:spPr>
        <p:txBody>
          <a:bodyPr wrap="square" rtlCol="0">
            <a:spAutoFit/>
          </a:bodyPr>
          <a:lstStyle/>
          <a:p>
            <a:pPr lvl="0">
              <a:defRPr/>
            </a:pPr>
            <a:r>
              <a:rPr lang="en-US" sz="2000" dirty="0">
                <a:solidFill>
                  <a:prstClr val="white">
                    <a:lumMod val="95000"/>
                  </a:prstClr>
                </a:solidFill>
                <a:latin typeface="Calibri" panose="020F0502020204030204" pitchFamily="34" charset="0"/>
              </a:rPr>
              <a:t>DIY</a:t>
            </a: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 Content Structure</a:t>
            </a:r>
          </a:p>
        </p:txBody>
      </p:sp>
      <p:sp>
        <p:nvSpPr>
          <p:cNvPr id="68" name="Title 67">
            <a:extLst>
              <a:ext uri="{FF2B5EF4-FFF2-40B4-BE49-F238E27FC236}">
                <a16:creationId xmlns:a16="http://schemas.microsoft.com/office/drawing/2014/main" id="{32E6ED3D-3E9C-DD46-A5C8-67BBAAA86CA5}"/>
              </a:ext>
            </a:extLst>
          </p:cNvPr>
          <p:cNvSpPr>
            <a:spLocks noGrp="1"/>
          </p:cNvSpPr>
          <p:nvPr>
            <p:ph type="title"/>
          </p:nvPr>
        </p:nvSpPr>
        <p:spPr/>
        <p:txBody>
          <a:bodyPr/>
          <a:lstStyle/>
          <a:p>
            <a:r>
              <a:rPr lang="en-US" dirty="0"/>
              <a:t>Link Best Practices</a:t>
            </a:r>
          </a:p>
        </p:txBody>
      </p:sp>
    </p:spTree>
    <p:extLst>
      <p:ext uri="{BB962C8B-B14F-4D97-AF65-F5344CB8AC3E}">
        <p14:creationId xmlns:p14="http://schemas.microsoft.com/office/powerpoint/2010/main" val="14915069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A46A3FD-74F0-F241-B6B6-DF6BF2C6F221}"/>
              </a:ext>
            </a:extLst>
          </p:cNvPr>
          <p:cNvSpPr txBox="1"/>
          <p:nvPr/>
        </p:nvSpPr>
        <p:spPr>
          <a:xfrm>
            <a:off x="597082" y="5876636"/>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3"/>
              </a:rPr>
              <a:t>2.4.1 Bypass Blocks</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4"/>
              </a:rPr>
              <a:t>2.4.6 Headings and Labels</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endParaRPr>
          </a:p>
        </p:txBody>
      </p:sp>
      <p:pic>
        <p:nvPicPr>
          <p:cNvPr id="3" name="Picture 2" descr="Voiceover headings menu displaying list of headings on Hub site">
            <a:extLst>
              <a:ext uri="{FF2B5EF4-FFF2-40B4-BE49-F238E27FC236}">
                <a16:creationId xmlns:a16="http://schemas.microsoft.com/office/drawing/2014/main" id="{6223A5A1-35DD-F446-99BA-03F33C468AEA}"/>
              </a:ext>
            </a:extLst>
          </p:cNvPr>
          <p:cNvPicPr>
            <a:picLocks noChangeAspect="1"/>
          </p:cNvPicPr>
          <p:nvPr/>
        </p:nvPicPr>
        <p:blipFill>
          <a:blip r:embed="rId5"/>
          <a:stretch>
            <a:fillRect/>
          </a:stretch>
        </p:blipFill>
        <p:spPr>
          <a:xfrm>
            <a:off x="6097361" y="1871330"/>
            <a:ext cx="5407252" cy="3157870"/>
          </a:xfrm>
          <a:prstGeom prst="rect">
            <a:avLst/>
          </a:prstGeom>
        </p:spPr>
      </p:pic>
      <p:sp>
        <p:nvSpPr>
          <p:cNvPr id="31" name="Content Placeholder 2">
            <a:extLst>
              <a:ext uri="{FF2B5EF4-FFF2-40B4-BE49-F238E27FC236}">
                <a16:creationId xmlns:a16="http://schemas.microsoft.com/office/drawing/2014/main" id="{DF39B489-0FA3-6F46-A042-40496174A32C}"/>
              </a:ext>
            </a:extLst>
          </p:cNvPr>
          <p:cNvSpPr txBox="1">
            <a:spLocks/>
          </p:cNvSpPr>
          <p:nvPr/>
        </p:nvSpPr>
        <p:spPr>
          <a:xfrm>
            <a:off x="838199" y="1825625"/>
            <a:ext cx="5538538" cy="4351338"/>
          </a:xfrm>
          <a:prstGeom prst="rect">
            <a:avLst/>
          </a:prstGeom>
        </p:spPr>
        <p:txBody>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Page should have at least one h1 heading</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Heading text should be informative, </a:t>
            </a:r>
            <a:b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b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but succinct</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Headings should (ideally) be nested</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Not always possible </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Do not use headings to increase font size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5" name="TextBox 34">
            <a:extLst>
              <a:ext uri="{FF2B5EF4-FFF2-40B4-BE49-F238E27FC236}">
                <a16:creationId xmlns:a16="http://schemas.microsoft.com/office/drawing/2014/main" id="{02D48586-2C6E-0E4B-A8BF-6E032A0618EF}"/>
              </a:ext>
            </a:extLst>
          </p:cNvPr>
          <p:cNvSpPr txBox="1"/>
          <p:nvPr/>
        </p:nvSpPr>
        <p:spPr>
          <a:xfrm>
            <a:off x="584678" y="1077252"/>
            <a:ext cx="546720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DIY Content Structure</a:t>
            </a:r>
          </a:p>
        </p:txBody>
      </p:sp>
      <p:sp>
        <p:nvSpPr>
          <p:cNvPr id="2" name="Title 1">
            <a:extLst>
              <a:ext uri="{FF2B5EF4-FFF2-40B4-BE49-F238E27FC236}">
                <a16:creationId xmlns:a16="http://schemas.microsoft.com/office/drawing/2014/main" id="{EA49C9B2-7CC0-4848-BA7C-E0FF835FA1F4}"/>
              </a:ext>
            </a:extLst>
          </p:cNvPr>
          <p:cNvSpPr>
            <a:spLocks noGrp="1"/>
          </p:cNvSpPr>
          <p:nvPr>
            <p:ph type="title"/>
          </p:nvPr>
        </p:nvSpPr>
        <p:spPr/>
        <p:txBody>
          <a:bodyPr/>
          <a:lstStyle/>
          <a:p>
            <a:r>
              <a:rPr lang="en-US" dirty="0"/>
              <a:t>Heading Best Practices</a:t>
            </a:r>
          </a:p>
        </p:txBody>
      </p:sp>
    </p:spTree>
    <p:extLst>
      <p:ext uri="{BB962C8B-B14F-4D97-AF65-F5344CB8AC3E}">
        <p14:creationId xmlns:p14="http://schemas.microsoft.com/office/powerpoint/2010/main" val="33507061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CCFC01-B3ED-994F-87D2-43C6518635F4}"/>
              </a:ext>
            </a:extLst>
          </p:cNvPr>
          <p:cNvSpPr txBox="1"/>
          <p:nvPr/>
        </p:nvSpPr>
        <p:spPr>
          <a:xfrm>
            <a:off x="585050" y="5876636"/>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3"/>
              </a:rPr>
              <a:t>1.3.1 Info and Relationships</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hlinkClick r:id="rId4"/>
              </a:rPr>
              <a:t>2.4.6 Headings and Labels</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endParaRPr>
          </a:p>
        </p:txBody>
      </p:sp>
      <p:pic>
        <p:nvPicPr>
          <p:cNvPr id="7" name="Picture 4" descr="Hub text card displaying table insert controls and ability to add table header">
            <a:extLst>
              <a:ext uri="{FF2B5EF4-FFF2-40B4-BE49-F238E27FC236}">
                <a16:creationId xmlns:a16="http://schemas.microsoft.com/office/drawing/2014/main" id="{A7E5522F-E788-8940-8593-25A55E4C47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848" t="7825" r="9840" b="33723"/>
          <a:stretch/>
        </p:blipFill>
        <p:spPr bwMode="auto">
          <a:xfrm>
            <a:off x="6460958" y="3777915"/>
            <a:ext cx="4816642" cy="145496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96359-7847-8E42-B25F-0F895C3E987C}"/>
              </a:ext>
            </a:extLst>
          </p:cNvPr>
          <p:cNvSpPr txBox="1">
            <a:spLocks/>
          </p:cNvSpPr>
          <p:nvPr/>
        </p:nvSpPr>
        <p:spPr>
          <a:xfrm>
            <a:off x="838199" y="1825625"/>
            <a:ext cx="10254522" cy="3394075"/>
          </a:xfrm>
          <a:prstGeom prst="rect">
            <a:avLst/>
          </a:prstGeom>
        </p:spPr>
        <p:txBody>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Content embedded by iframe needs iframe title describing content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Hub Video Card is automatic, uses video title</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Hub Social Media Card is automatic, uses source of content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Hub Iframe Card needs manual entry</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Tables should be used for data not layout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Tables should have a table header row</a:t>
            </a:r>
          </a:p>
        </p:txBody>
      </p:sp>
      <p:sp>
        <p:nvSpPr>
          <p:cNvPr id="11" name="TextBox 10">
            <a:extLst>
              <a:ext uri="{FF2B5EF4-FFF2-40B4-BE49-F238E27FC236}">
                <a16:creationId xmlns:a16="http://schemas.microsoft.com/office/drawing/2014/main" id="{A7C8B743-2A1E-8646-8A29-09B58FD5B5A9}"/>
              </a:ext>
            </a:extLst>
          </p:cNvPr>
          <p:cNvSpPr txBox="1"/>
          <p:nvPr/>
        </p:nvSpPr>
        <p:spPr>
          <a:xfrm>
            <a:off x="584678" y="1077252"/>
            <a:ext cx="546720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DIY Content Structure</a:t>
            </a:r>
          </a:p>
        </p:txBody>
      </p:sp>
      <p:sp>
        <p:nvSpPr>
          <p:cNvPr id="2" name="Title 1">
            <a:extLst>
              <a:ext uri="{FF2B5EF4-FFF2-40B4-BE49-F238E27FC236}">
                <a16:creationId xmlns:a16="http://schemas.microsoft.com/office/drawing/2014/main" id="{4B057A25-D603-A041-8580-479B77654AA8}"/>
              </a:ext>
            </a:extLst>
          </p:cNvPr>
          <p:cNvSpPr>
            <a:spLocks noGrp="1"/>
          </p:cNvSpPr>
          <p:nvPr>
            <p:ph type="title"/>
          </p:nvPr>
        </p:nvSpPr>
        <p:spPr/>
        <p:txBody>
          <a:bodyPr/>
          <a:lstStyle/>
          <a:p>
            <a:r>
              <a:rPr lang="en-US" dirty="0"/>
              <a:t>Labeling Best Practices</a:t>
            </a:r>
          </a:p>
        </p:txBody>
      </p:sp>
    </p:spTree>
    <p:extLst>
      <p:ext uri="{BB962C8B-B14F-4D97-AF65-F5344CB8AC3E}">
        <p14:creationId xmlns:p14="http://schemas.microsoft.com/office/powerpoint/2010/main" val="8729114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0B6CF64-F6AA-F947-94B9-282A857D1399}"/>
              </a:ext>
            </a:extLst>
          </p:cNvPr>
          <p:cNvSpPr txBox="1"/>
          <p:nvPr/>
        </p:nvSpPr>
        <p:spPr>
          <a:xfrm>
            <a:off x="5895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2.4.2 Page Titled</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2.4.5 Multiple Ways</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5"/>
              </a:rPr>
              <a:t>3.2.3 Consistent Navigation</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0" name="Content Placeholder 2">
            <a:extLst>
              <a:ext uri="{FF2B5EF4-FFF2-40B4-BE49-F238E27FC236}">
                <a16:creationId xmlns:a16="http://schemas.microsoft.com/office/drawing/2014/main" id="{3080095B-5A82-A547-923D-30FED74ADFED}"/>
              </a:ext>
            </a:extLst>
          </p:cNvPr>
          <p:cNvSpPr txBox="1">
            <a:spLocks/>
          </p:cNvSpPr>
          <p:nvPr/>
        </p:nvSpPr>
        <p:spPr>
          <a:xfrm>
            <a:off x="838200" y="1825625"/>
            <a:ext cx="10485582" cy="3882448"/>
          </a:xfrm>
          <a:prstGeom prst="rect">
            <a:avLst/>
          </a:prstGeom>
        </p:spPr>
        <p:txBody>
          <a:bodyPr>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Web pages should be titled (seen in browser tabs)</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In Hub, this can be set on a site by going to Settings &gt; About and filling out the Name field</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Use consistent navigation</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Links that are repeated on multiple web page menus should stay in relatively the same order</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There is more than one way to find content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Easiest way: have a navigation menu (links) &amp; a search bar always present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Enable search in Hub: Site Settings &gt; Interactions &gt; Global Navigation</a:t>
            </a:r>
          </a:p>
        </p:txBody>
      </p:sp>
      <p:sp>
        <p:nvSpPr>
          <p:cNvPr id="13" name="TextBox 12">
            <a:extLst>
              <a:ext uri="{FF2B5EF4-FFF2-40B4-BE49-F238E27FC236}">
                <a16:creationId xmlns:a16="http://schemas.microsoft.com/office/drawing/2014/main" id="{1B2D9EA3-CC0D-1D4D-B623-4F3F0A1451A5}"/>
              </a:ext>
            </a:extLst>
          </p:cNvPr>
          <p:cNvSpPr txBox="1"/>
          <p:nvPr/>
        </p:nvSpPr>
        <p:spPr>
          <a:xfrm>
            <a:off x="584678" y="1077252"/>
            <a:ext cx="546720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DIY Content Structure</a:t>
            </a:r>
          </a:p>
        </p:txBody>
      </p:sp>
      <p:sp>
        <p:nvSpPr>
          <p:cNvPr id="2" name="Title 1">
            <a:extLst>
              <a:ext uri="{FF2B5EF4-FFF2-40B4-BE49-F238E27FC236}">
                <a16:creationId xmlns:a16="http://schemas.microsoft.com/office/drawing/2014/main" id="{8C1C13C6-BE43-FB4E-B710-9F2269659579}"/>
              </a:ext>
            </a:extLst>
          </p:cNvPr>
          <p:cNvSpPr>
            <a:spLocks noGrp="1"/>
          </p:cNvSpPr>
          <p:nvPr>
            <p:ph type="title"/>
          </p:nvPr>
        </p:nvSpPr>
        <p:spPr/>
        <p:txBody>
          <a:bodyPr/>
          <a:lstStyle/>
          <a:p>
            <a:r>
              <a:rPr lang="en-US" dirty="0"/>
              <a:t>Navigation Best Practices</a:t>
            </a:r>
          </a:p>
        </p:txBody>
      </p:sp>
    </p:spTree>
    <p:extLst>
      <p:ext uri="{BB962C8B-B14F-4D97-AF65-F5344CB8AC3E}">
        <p14:creationId xmlns:p14="http://schemas.microsoft.com/office/powerpoint/2010/main" val="12121131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2DBD2E-9F95-E949-A7E4-977F92B49BFF}"/>
              </a:ext>
            </a:extLst>
          </p:cNvPr>
          <p:cNvSpPr txBox="1"/>
          <p:nvPr/>
        </p:nvSpPr>
        <p:spPr>
          <a:xfrm>
            <a:off x="589545" y="6089288"/>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2.4.7 Focus Visible</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 Use of Color</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pic>
        <p:nvPicPr>
          <p:cNvPr id="6" name="Picture 5" descr="ArcGIS Instant App with visible focus on legend collapse button">
            <a:extLst>
              <a:ext uri="{FF2B5EF4-FFF2-40B4-BE49-F238E27FC236}">
                <a16:creationId xmlns:a16="http://schemas.microsoft.com/office/drawing/2014/main" id="{0F173717-CFC7-3345-B708-E26DCEA46D58}"/>
              </a:ext>
            </a:extLst>
          </p:cNvPr>
          <p:cNvPicPr>
            <a:picLocks noChangeAspect="1"/>
          </p:cNvPicPr>
          <p:nvPr/>
        </p:nvPicPr>
        <p:blipFill rotWithShape="1">
          <a:blip r:embed="rId5"/>
          <a:srcRect l="1086" t="1550"/>
          <a:stretch/>
        </p:blipFill>
        <p:spPr>
          <a:xfrm>
            <a:off x="6858000" y="1248494"/>
            <a:ext cx="4646613" cy="4520836"/>
          </a:xfrm>
          <a:prstGeom prst="rect">
            <a:avLst/>
          </a:prstGeom>
        </p:spPr>
      </p:pic>
      <p:sp>
        <p:nvSpPr>
          <p:cNvPr id="9" name="Rectangle 8">
            <a:extLst>
              <a:ext uri="{FF2B5EF4-FFF2-40B4-BE49-F238E27FC236}">
                <a16:creationId xmlns:a16="http://schemas.microsoft.com/office/drawing/2014/main" id="{D764ED98-8BC3-554E-94AD-1D820CDE740E}"/>
              </a:ext>
              <a:ext uri="{C183D7F6-B498-43B3-948B-1728B52AA6E4}">
                <adec:decorative xmlns:adec="http://schemas.microsoft.com/office/drawing/2017/decorative" val="1"/>
              </a:ext>
            </a:extLst>
          </p:cNvPr>
          <p:cNvSpPr/>
          <p:nvPr/>
        </p:nvSpPr>
        <p:spPr>
          <a:xfrm>
            <a:off x="8218967" y="4619846"/>
            <a:ext cx="3285646" cy="834656"/>
          </a:xfrm>
          <a:prstGeom prst="rect">
            <a:avLst/>
          </a:prstGeom>
          <a:solidFill>
            <a:schemeClr val="bg2">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4">
                  <a:lumMod val="20000"/>
                  <a:lumOff val="80000"/>
                </a:schemeClr>
              </a:solidFill>
              <a:effectLst/>
              <a:uLnTx/>
              <a:uFillTx/>
              <a:latin typeface="Arial"/>
              <a:ea typeface="ＭＳ Ｐゴシック"/>
            </a:endParaRPr>
          </a:p>
        </p:txBody>
      </p:sp>
      <p:sp>
        <p:nvSpPr>
          <p:cNvPr id="10" name="TextBox 9">
            <a:extLst>
              <a:ext uri="{FF2B5EF4-FFF2-40B4-BE49-F238E27FC236}">
                <a16:creationId xmlns:a16="http://schemas.microsoft.com/office/drawing/2014/main" id="{D00EA712-0720-3C44-A28C-1E385DDC1837}"/>
              </a:ext>
            </a:extLst>
          </p:cNvPr>
          <p:cNvSpPr txBox="1"/>
          <p:nvPr/>
        </p:nvSpPr>
        <p:spPr>
          <a:xfrm>
            <a:off x="8367824" y="4782854"/>
            <a:ext cx="30196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rPr>
              <a:t>Can you see which control has keyboard focus on the Instant </a:t>
            </a:r>
            <a:r>
              <a:rPr lang="en-US" sz="1400" dirty="0">
                <a:solidFill>
                  <a:prstClr val="black"/>
                </a:solidFill>
                <a:latin typeface="Arial"/>
                <a:ea typeface="ＭＳ Ｐゴシック"/>
              </a:rPr>
              <a:t>A</a:t>
            </a:r>
            <a:r>
              <a:rPr kumimoji="0" lang="en-US" sz="1400" b="0" i="0" u="none" strike="noStrike" kern="1200" cap="none" spc="0" normalizeH="0" baseline="0" noProof="0" dirty="0">
                <a:ln>
                  <a:noFill/>
                </a:ln>
                <a:solidFill>
                  <a:prstClr val="black"/>
                </a:solidFill>
                <a:effectLst/>
                <a:uLnTx/>
                <a:uFillTx/>
                <a:latin typeface="Arial"/>
                <a:ea typeface="ＭＳ Ｐゴシック"/>
              </a:rPr>
              <a:t>pp?</a:t>
            </a:r>
            <a:endParaRPr lang="en-US" sz="1400" dirty="0">
              <a:solidFill>
                <a:prstClr val="black"/>
              </a:solidFill>
              <a:latin typeface="Arial"/>
              <a:ea typeface="ＭＳ Ｐゴシック"/>
            </a:endParaRPr>
          </a:p>
        </p:txBody>
      </p:sp>
      <p:sp>
        <p:nvSpPr>
          <p:cNvPr id="2" name="Content Placeholder 1">
            <a:extLst>
              <a:ext uri="{FF2B5EF4-FFF2-40B4-BE49-F238E27FC236}">
                <a16:creationId xmlns:a16="http://schemas.microsoft.com/office/drawing/2014/main" id="{802B19AC-AD2D-3B43-B7D2-F3B0A6EAC37A}"/>
              </a:ext>
            </a:extLst>
          </p:cNvPr>
          <p:cNvSpPr>
            <a:spLocks noGrp="1"/>
          </p:cNvSpPr>
          <p:nvPr>
            <p:ph sz="quarter" idx="10"/>
          </p:nvPr>
        </p:nvSpPr>
        <p:spPr>
          <a:xfrm>
            <a:off x="685800" y="1714499"/>
            <a:ext cx="5980814" cy="4207835"/>
          </a:xfrm>
        </p:spPr>
        <p:txBody>
          <a:bodyPr/>
          <a:lstStyle/>
          <a:p>
            <a:r>
              <a:rPr lang="en-US" b="0" dirty="0"/>
              <a:t>Applies to two main audiences</a:t>
            </a:r>
          </a:p>
          <a:p>
            <a:pPr lvl="1"/>
            <a:r>
              <a:rPr lang="en-US" b="0" dirty="0"/>
              <a:t>Sighted individuals navigating by keyboard or switch-device</a:t>
            </a:r>
          </a:p>
          <a:p>
            <a:pPr lvl="1"/>
            <a:r>
              <a:rPr lang="en-US" b="0" dirty="0"/>
              <a:t>Individuals who are using a screen-reader; maybe due to being non-sighted or low-vision</a:t>
            </a:r>
          </a:p>
          <a:p>
            <a:r>
              <a:rPr lang="en-US" dirty="0"/>
              <a:t>Sighted Keyboard Usage</a:t>
            </a:r>
            <a:endParaRPr lang="en-US" b="1" dirty="0"/>
          </a:p>
          <a:p>
            <a:pPr lvl="1"/>
            <a:r>
              <a:rPr lang="en-US" b="0" dirty="0"/>
              <a:t>Only links and form elements receive focus</a:t>
            </a:r>
          </a:p>
          <a:p>
            <a:pPr lvl="1"/>
            <a:r>
              <a:rPr lang="en-US" b="0" dirty="0"/>
              <a:t>Controls should have a visible focus state and it should not be strictly color-based</a:t>
            </a:r>
          </a:p>
          <a:p>
            <a:r>
              <a:rPr lang="en-US" dirty="0"/>
              <a:t>Screen-reader Usage</a:t>
            </a:r>
          </a:p>
          <a:p>
            <a:pPr lvl="1"/>
            <a:r>
              <a:rPr lang="en-US" b="0" dirty="0"/>
              <a:t>All page elements should be read, unless hidden</a:t>
            </a:r>
          </a:p>
          <a:p>
            <a:pPr lvl="1"/>
            <a:r>
              <a:rPr lang="en-US" b="0" dirty="0"/>
              <a:t>But this does not correlate to visible focus state</a:t>
            </a:r>
          </a:p>
        </p:txBody>
      </p:sp>
      <p:sp>
        <p:nvSpPr>
          <p:cNvPr id="4" name="TextBox 3">
            <a:extLst>
              <a:ext uri="{FF2B5EF4-FFF2-40B4-BE49-F238E27FC236}">
                <a16:creationId xmlns:a16="http://schemas.microsoft.com/office/drawing/2014/main" id="{9689E736-D098-034F-9FEC-7A34A2A46BD5}"/>
              </a:ext>
            </a:extLst>
          </p:cNvPr>
          <p:cNvSpPr txBox="1"/>
          <p:nvPr/>
        </p:nvSpPr>
        <p:spPr>
          <a:xfrm>
            <a:off x="584678" y="1077252"/>
            <a:ext cx="546720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Interlude</a:t>
            </a:r>
          </a:p>
        </p:txBody>
      </p:sp>
      <p:sp>
        <p:nvSpPr>
          <p:cNvPr id="3" name="Title 2">
            <a:extLst>
              <a:ext uri="{FF2B5EF4-FFF2-40B4-BE49-F238E27FC236}">
                <a16:creationId xmlns:a16="http://schemas.microsoft.com/office/drawing/2014/main" id="{84ABECFD-78FC-3341-B3F3-8730485FC379}"/>
              </a:ext>
            </a:extLst>
          </p:cNvPr>
          <p:cNvSpPr>
            <a:spLocks noGrp="1"/>
          </p:cNvSpPr>
          <p:nvPr>
            <p:ph type="title"/>
          </p:nvPr>
        </p:nvSpPr>
        <p:spPr/>
        <p:txBody>
          <a:bodyPr/>
          <a:lstStyle/>
          <a:p>
            <a:r>
              <a:rPr lang="en-US" dirty="0"/>
              <a:t>Keyboard Navigation</a:t>
            </a:r>
          </a:p>
        </p:txBody>
      </p:sp>
    </p:spTree>
    <p:extLst>
      <p:ext uri="{BB962C8B-B14F-4D97-AF65-F5344CB8AC3E}">
        <p14:creationId xmlns:p14="http://schemas.microsoft.com/office/powerpoint/2010/main" val="26144040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07F6FE-D1F8-2E43-9DE6-C230B509A689}"/>
              </a:ext>
            </a:extLst>
          </p:cNvPr>
          <p:cNvSpPr txBox="1"/>
          <p:nvPr/>
        </p:nvSpPr>
        <p:spPr>
          <a:xfrm>
            <a:off x="597082"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2.2.2 Pause, Stop, Hide</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2.3.1 Three Flashes or Below Threshold</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7" name="Content Placeholder 2">
            <a:extLst>
              <a:ext uri="{FF2B5EF4-FFF2-40B4-BE49-F238E27FC236}">
                <a16:creationId xmlns:a16="http://schemas.microsoft.com/office/drawing/2014/main" id="{117DB713-AA7A-5E4A-9460-0DF8A75D3692}"/>
              </a:ext>
            </a:extLst>
          </p:cNvPr>
          <p:cNvSpPr txBox="1">
            <a:spLocks/>
          </p:cNvSpPr>
          <p:nvPr/>
        </p:nvSpPr>
        <p:spPr>
          <a:xfrm>
            <a:off x="838200" y="1825625"/>
            <a:ext cx="10359452"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Avoid auto-rotating content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 popular feature request in Hub is carousels – the reason there is no carousel yet is they are very hard to make accessible</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Communicating state about auto-rotating content to someone using a screen-reader without losing their place in the page and simultaneously giving them a way to pause or get out of the content isn’t easy</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Avoid auto-playing videos (or gifs)</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Any content lasting longer than 5 seconds requires pause, stop, play controls</a:t>
            </a: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8" y="1077252"/>
            <a:ext cx="546720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Light" panose="020F0302020204030204" pitchFamily="34" charset="0"/>
                <a:ea typeface="ＭＳ Ｐゴシック"/>
                <a:cs typeface="Calibri Light" panose="020F0302020204030204" pitchFamily="34" charset="0"/>
              </a:rPr>
              <a:t>DIY Content Structure – What Not to Do</a:t>
            </a:r>
          </a:p>
        </p:txBody>
      </p:sp>
      <p:sp>
        <p:nvSpPr>
          <p:cNvPr id="4" name="Title 3">
            <a:extLst>
              <a:ext uri="{FF2B5EF4-FFF2-40B4-BE49-F238E27FC236}">
                <a16:creationId xmlns:a16="http://schemas.microsoft.com/office/drawing/2014/main" id="{2BD29E82-8AD3-BB45-91E5-CE5F8A166CF9}"/>
              </a:ext>
            </a:extLst>
          </p:cNvPr>
          <p:cNvSpPr>
            <a:spLocks noGrp="1"/>
          </p:cNvSpPr>
          <p:nvPr>
            <p:ph type="title"/>
          </p:nvPr>
        </p:nvSpPr>
        <p:spPr/>
        <p:txBody>
          <a:bodyPr/>
          <a:lstStyle/>
          <a:p>
            <a:r>
              <a:rPr lang="en-US" dirty="0"/>
              <a:t>Multimedia</a:t>
            </a:r>
          </a:p>
        </p:txBody>
      </p:sp>
    </p:spTree>
    <p:extLst>
      <p:ext uri="{BB962C8B-B14F-4D97-AF65-F5344CB8AC3E}">
        <p14:creationId xmlns:p14="http://schemas.microsoft.com/office/powerpoint/2010/main" val="140073743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0CD02D-69D8-2D49-AFF2-76B57E51C930}"/>
              </a:ext>
            </a:extLst>
          </p:cNvPr>
          <p:cNvSpPr txBox="1"/>
          <p:nvPr/>
        </p:nvSpPr>
        <p:spPr>
          <a:xfrm>
            <a:off x="6424314" y="4732594"/>
            <a:ext cx="3542507" cy="855406"/>
          </a:xfrm>
          <a:prstGeom prst="rect">
            <a:avLst/>
          </a:prstGeom>
          <a:noFill/>
          <a:effectLst/>
        </p:spPr>
        <p:txBody>
          <a:bodyPr wrap="square" lIns="0" tIns="0" rIns="0" bIns="0" rtlCol="0">
            <a:noAutofit/>
          </a:bodyPr>
          <a:lstStyle/>
          <a:p>
            <a:pPr marL="0" marR="0" lvl="0" indent="0" algn="ctr" defTabSz="457200" rtl="0" eaLnBrk="0" fontAlgn="auto" latinLnBrk="0" hangingPunct="0">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E499B">
                    <a:lumMod val="20000"/>
                    <a:lumOff val="80000"/>
                  </a:srgbClr>
                </a:solidFill>
                <a:effectLst/>
                <a:uLnTx/>
                <a:uFillTx/>
                <a:latin typeface="Calibri" panose="020F0502020204030204" pitchFamily="34" charset="0"/>
                <a:ea typeface="ＭＳ Ｐゴシック"/>
                <a:cs typeface="Calibri" panose="020F0502020204030204" pitchFamily="34" charset="0"/>
              </a:rPr>
              <a:t>Klara Schmitt</a:t>
            </a:r>
          </a:p>
          <a:p>
            <a:pPr lvl="0" algn="ctr" eaLnBrk="0" hangingPunct="0">
              <a:lnSpc>
                <a:spcPts val="1800"/>
              </a:lnSpc>
            </a:pPr>
            <a:r>
              <a:rPr lang="en-US" sz="1600" dirty="0">
                <a:solidFill>
                  <a:srgbClr val="F89927">
                    <a:lumMod val="20000"/>
                    <a:lumOff val="80000"/>
                  </a:srgbClr>
                </a:solidFill>
                <a:latin typeface="Calibri" panose="020F0502020204030204" pitchFamily="34" charset="0"/>
                <a:cs typeface="Calibri" panose="020F0502020204030204" pitchFamily="34" charset="0"/>
              </a:rPr>
              <a:t>UX/UI Design Lead – ArcGIS Hub</a:t>
            </a:r>
            <a:endParaRPr kumimoji="0" lang="en-US" sz="1600" b="0" i="0" u="none" strike="noStrike" kern="1200" cap="none" spc="0" normalizeH="0" baseline="0" noProof="0" dirty="0">
              <a:ln>
                <a:noFill/>
              </a:ln>
              <a:solidFill>
                <a:srgbClr val="F89927">
                  <a:lumMod val="20000"/>
                  <a:lumOff val="80000"/>
                </a:srgbClr>
              </a:solidFill>
              <a:effectLst/>
              <a:uLnTx/>
              <a:uFillTx/>
              <a:latin typeface="Calibri" panose="020F0502020204030204" pitchFamily="34" charset="0"/>
              <a:ea typeface="ＭＳ Ｐゴシック"/>
              <a:cs typeface="Calibri" panose="020F0502020204030204" pitchFamily="34" charset="0"/>
            </a:endParaRPr>
          </a:p>
        </p:txBody>
      </p:sp>
      <p:pic>
        <p:nvPicPr>
          <p:cNvPr id="11" name="Picture 10">
            <a:extLst>
              <a:ext uri="{FF2B5EF4-FFF2-40B4-BE49-F238E27FC236}">
                <a16:creationId xmlns:a16="http://schemas.microsoft.com/office/drawing/2014/main" id="{BBF0E1ED-25CB-D84C-9BEB-8405A69D6C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38091" y="1917700"/>
            <a:ext cx="2641600" cy="2641600"/>
          </a:xfrm>
          <a:prstGeom prst="rect">
            <a:avLst/>
          </a:prstGeom>
        </p:spPr>
      </p:pic>
      <p:sp>
        <p:nvSpPr>
          <p:cNvPr id="8" name="TextBox 7">
            <a:extLst>
              <a:ext uri="{FF2B5EF4-FFF2-40B4-BE49-F238E27FC236}">
                <a16:creationId xmlns:a16="http://schemas.microsoft.com/office/drawing/2014/main" id="{F17781F1-1FFF-2543-B7C6-E88105A97684}"/>
              </a:ext>
            </a:extLst>
          </p:cNvPr>
          <p:cNvSpPr txBox="1"/>
          <p:nvPr/>
        </p:nvSpPr>
        <p:spPr>
          <a:xfrm>
            <a:off x="2031957" y="4734082"/>
            <a:ext cx="3542507" cy="855406"/>
          </a:xfrm>
          <a:prstGeom prst="rect">
            <a:avLst/>
          </a:prstGeom>
          <a:noFill/>
          <a:effectLst/>
        </p:spPr>
        <p:txBody>
          <a:bodyPr wrap="square" lIns="0" tIns="0" rIns="0" bIns="0" rtlCol="0">
            <a:noAutofit/>
          </a:bodyPr>
          <a:lstStyle/>
          <a:p>
            <a:pPr marL="0" marR="0" lvl="0" indent="0" algn="ctr" defTabSz="457200" rtl="0" eaLnBrk="0" fontAlgn="auto" latinLnBrk="0" hangingPunct="0">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E499B">
                    <a:lumMod val="20000"/>
                    <a:lumOff val="80000"/>
                  </a:srgbClr>
                </a:solidFill>
                <a:effectLst/>
                <a:uLnTx/>
                <a:uFillTx/>
                <a:latin typeface="Calibri" panose="020F0502020204030204" pitchFamily="34" charset="0"/>
                <a:ea typeface="ＭＳ Ｐゴシック"/>
                <a:cs typeface="Calibri" panose="020F0502020204030204" pitchFamily="34" charset="0"/>
              </a:rPr>
              <a:t>Nicole Grams</a:t>
            </a:r>
          </a:p>
          <a:p>
            <a:pPr lvl="0" algn="ctr" eaLnBrk="0" hangingPunct="0">
              <a:lnSpc>
                <a:spcPts val="1800"/>
              </a:lnSpc>
            </a:pPr>
            <a:r>
              <a:rPr lang="en-US" sz="1600" dirty="0">
                <a:solidFill>
                  <a:srgbClr val="F89927">
                    <a:lumMod val="20000"/>
                    <a:lumOff val="80000"/>
                  </a:srgbClr>
                </a:solidFill>
                <a:latin typeface="Calibri" panose="020F0502020204030204" pitchFamily="34" charset="0"/>
                <a:cs typeface="Calibri" panose="020F0502020204030204" pitchFamily="34" charset="0"/>
              </a:rPr>
              <a:t>Solution Engineer – State Government</a:t>
            </a:r>
            <a:endParaRPr kumimoji="0" lang="en-US" sz="1600" b="0" i="0" u="none" strike="noStrike" kern="1200" cap="none" spc="0" normalizeH="0" baseline="0" noProof="0" dirty="0">
              <a:ln>
                <a:noFill/>
              </a:ln>
              <a:solidFill>
                <a:srgbClr val="F89927">
                  <a:lumMod val="20000"/>
                  <a:lumOff val="80000"/>
                </a:srgbClr>
              </a:solidFill>
              <a:effectLst/>
              <a:uLnTx/>
              <a:uFillTx/>
              <a:latin typeface="Calibri" panose="020F0502020204030204" pitchFamily="34" charset="0"/>
              <a:ea typeface="ＭＳ Ｐゴシック"/>
              <a:cs typeface="Calibri" panose="020F0502020204030204" pitchFamily="34" charset="0"/>
            </a:endParaRPr>
          </a:p>
        </p:txBody>
      </p:sp>
      <p:pic>
        <p:nvPicPr>
          <p:cNvPr id="3" name="Picture 3">
            <a:extLst>
              <a:ext uri="{FF2B5EF4-FFF2-40B4-BE49-F238E27FC236}">
                <a16:creationId xmlns:a16="http://schemas.microsoft.com/office/drawing/2014/main" id="{0A463B5C-B9B3-4CD4-87AD-297D59384926}"/>
              </a:ext>
              <a:ext uri="{C183D7F6-B498-43B3-948B-1728B52AA6E4}">
                <adec:decorative xmlns:adec="http://schemas.microsoft.com/office/drawing/2017/decorative" val="1"/>
              </a:ext>
            </a:extLst>
          </p:cNvPr>
          <p:cNvPicPr>
            <a:picLocks noChangeAspect="1"/>
          </p:cNvPicPr>
          <p:nvPr/>
        </p:nvPicPr>
        <p:blipFill rotWithShape="1">
          <a:blip r:embed="rId4"/>
          <a:srcRect t="4101" r="342" b="3785"/>
          <a:stretch/>
        </p:blipFill>
        <p:spPr>
          <a:xfrm>
            <a:off x="2458995" y="1907761"/>
            <a:ext cx="2634365" cy="2652133"/>
          </a:xfrm>
          <a:prstGeom prst="rect">
            <a:avLst/>
          </a:prstGeom>
        </p:spPr>
      </p:pic>
      <p:sp>
        <p:nvSpPr>
          <p:cNvPr id="10" name="Title 3">
            <a:extLst>
              <a:ext uri="{FF2B5EF4-FFF2-40B4-BE49-F238E27FC236}">
                <a16:creationId xmlns:a16="http://schemas.microsoft.com/office/drawing/2014/main" id="{72049855-80D1-784E-87D4-3EBCA45D156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Speakers</a:t>
            </a:r>
          </a:p>
        </p:txBody>
      </p:sp>
    </p:spTree>
    <p:extLst>
      <p:ext uri="{BB962C8B-B14F-4D97-AF65-F5344CB8AC3E}">
        <p14:creationId xmlns:p14="http://schemas.microsoft.com/office/powerpoint/2010/main" val="333364628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5EEB28-9E97-2344-B0B7-EAAC66A5C45A}"/>
              </a:ext>
            </a:extLst>
          </p:cNvPr>
          <p:cNvSpPr txBox="1"/>
          <p:nvPr/>
        </p:nvSpPr>
        <p:spPr>
          <a:xfrm>
            <a:off x="585538" y="3386587"/>
            <a:ext cx="73793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Do-It-Yourself (</a:t>
            </a:r>
            <a:r>
              <a:rPr kumimoji="0" lang="en-US" sz="2400" b="0" i="0" u="none" strike="noStrike" kern="1200" cap="none" spc="0" normalizeH="0" baseline="0" noProof="0" dirty="0">
                <a:ln>
                  <a:noFill/>
                </a:ln>
                <a:effectLst/>
                <a:uLnTx/>
                <a:uFillTx/>
                <a:latin typeface="Calibri" panose="020F0502020204030204" pitchFamily="34" charset="0"/>
                <a:ea typeface="ＭＳ Ｐゴシック"/>
              </a:rPr>
              <a:t>DIY</a:t>
            </a: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 Best Practices</a:t>
            </a:r>
          </a:p>
        </p:txBody>
      </p:sp>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4213" y="2712985"/>
            <a:ext cx="15083318" cy="677108"/>
          </a:xfrm>
        </p:spPr>
        <p:txBody>
          <a:bodyPr/>
          <a:lstStyle/>
          <a:p>
            <a:r>
              <a:rPr lang="en-US" sz="4400" b="1" dirty="0"/>
              <a:t>Images, Background Images, &amp; Icons</a:t>
            </a:r>
          </a:p>
        </p:txBody>
      </p:sp>
    </p:spTree>
    <p:extLst>
      <p:ext uri="{BB962C8B-B14F-4D97-AF65-F5344CB8AC3E}">
        <p14:creationId xmlns:p14="http://schemas.microsoft.com/office/powerpoint/2010/main" val="258645991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B89BDD-86D0-9D4C-ACE0-FE08F2C26197}"/>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Text Alternatives</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1.4.5 Images of Text </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0" name="Rectangle 9">
            <a:extLst>
              <a:ext uri="{FF2B5EF4-FFF2-40B4-BE49-F238E27FC236}">
                <a16:creationId xmlns:a16="http://schemas.microsoft.com/office/drawing/2014/main" id="{5144D562-5667-2844-9BCA-D63AB224BD81}"/>
              </a:ext>
              <a:ext uri="{C183D7F6-B498-43B3-948B-1728B52AA6E4}">
                <adec:decorative xmlns:adec="http://schemas.microsoft.com/office/drawing/2017/decorative" val="1"/>
              </a:ext>
            </a:extLst>
          </p:cNvPr>
          <p:cNvSpPr/>
          <p:nvPr/>
        </p:nvSpPr>
        <p:spPr>
          <a:xfrm>
            <a:off x="8446168" y="0"/>
            <a:ext cx="3745832" cy="6858000"/>
          </a:xfrm>
          <a:prstGeom prst="rect">
            <a:avLst/>
          </a:prstGeom>
          <a:solidFill>
            <a:schemeClr val="bg2">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4">
                  <a:lumMod val="20000"/>
                  <a:lumOff val="80000"/>
                </a:schemeClr>
              </a:solidFill>
              <a:effectLst/>
              <a:uLnTx/>
              <a:uFillTx/>
              <a:latin typeface="Arial"/>
              <a:ea typeface="ＭＳ Ｐゴシック"/>
            </a:endParaRPr>
          </a:p>
        </p:txBody>
      </p:sp>
      <p:sp>
        <p:nvSpPr>
          <p:cNvPr id="11" name="TextBox 10">
            <a:extLst>
              <a:ext uri="{FF2B5EF4-FFF2-40B4-BE49-F238E27FC236}">
                <a16:creationId xmlns:a16="http://schemas.microsoft.com/office/drawing/2014/main" id="{456357D5-0D51-5E4E-98FC-CC84982806C7}"/>
              </a:ext>
            </a:extLst>
          </p:cNvPr>
          <p:cNvSpPr txBox="1"/>
          <p:nvPr/>
        </p:nvSpPr>
        <p:spPr>
          <a:xfrm>
            <a:off x="8783053" y="403489"/>
            <a:ext cx="3167210"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I hear ALT TEXT a lot. What does that mean?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Alt Text is short-hand for alternative text. Text alternatives should be used to convey relevant information about visual content.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Is ALT TEXT the same as an image ALT ATTRIBUTE?</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No. Images displayed by the &lt;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a:cs typeface="Calibri" panose="020F0502020204030204" pitchFamily="34" charset="0"/>
              </a:rPr>
              <a:t>img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&gt; tag are the only HTML elements that support the alt attribute. These are typically: .PNG, .JPEG, .JPG</a:t>
            </a:r>
          </a:p>
        </p:txBody>
      </p:sp>
      <p:sp>
        <p:nvSpPr>
          <p:cNvPr id="8" name="Content Placeholder 2">
            <a:extLst>
              <a:ext uri="{FF2B5EF4-FFF2-40B4-BE49-F238E27FC236}">
                <a16:creationId xmlns:a16="http://schemas.microsoft.com/office/drawing/2014/main" id="{5626DF65-057D-4840-82D6-6174A11E776F}"/>
              </a:ext>
            </a:extLst>
          </p:cNvPr>
          <p:cNvSpPr txBox="1">
            <a:spLocks/>
          </p:cNvSpPr>
          <p:nvPr/>
        </p:nvSpPr>
        <p:spPr>
          <a:xfrm>
            <a:off x="838200" y="1825625"/>
            <a:ext cx="7139152"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Images &lt;</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img</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&gt; should have an alt attribute that contains a succinct text description of what is displayed in the image</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When alt attributes are omitted, then assistive technologies will read the filename, which isn’t usually desirable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Images of text should be avoided, unless the image is a logo or a screenshot where inline text cannot be avoided</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Raster Images</a:t>
            </a:r>
          </a:p>
        </p:txBody>
      </p:sp>
      <p:sp>
        <p:nvSpPr>
          <p:cNvPr id="3" name="Title 2">
            <a:extLst>
              <a:ext uri="{FF2B5EF4-FFF2-40B4-BE49-F238E27FC236}">
                <a16:creationId xmlns:a16="http://schemas.microsoft.com/office/drawing/2014/main" id="{C9CC975B-98C2-F24C-962C-084990F78394}"/>
              </a:ext>
            </a:extLst>
          </p:cNvPr>
          <p:cNvSpPr>
            <a:spLocks noGrp="1"/>
          </p:cNvSpPr>
          <p:nvPr>
            <p:ph type="title"/>
          </p:nvPr>
        </p:nvSpPr>
        <p:spPr/>
        <p:txBody>
          <a:bodyPr/>
          <a:lstStyle/>
          <a:p>
            <a:r>
              <a:rPr lang="en-US" dirty="0"/>
              <a:t>Images</a:t>
            </a:r>
          </a:p>
        </p:txBody>
      </p:sp>
    </p:spTree>
    <p:extLst>
      <p:ext uri="{BB962C8B-B14F-4D97-AF65-F5344CB8AC3E}">
        <p14:creationId xmlns:p14="http://schemas.microsoft.com/office/powerpoint/2010/main" val="93622793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9978143-F1EB-5A43-BBBD-05637BAAE933}"/>
              </a:ext>
            </a:extLst>
          </p:cNvPr>
          <p:cNvSpPr txBox="1"/>
          <p:nvPr/>
        </p:nvSpPr>
        <p:spPr>
          <a:xfrm>
            <a:off x="585050"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Text Alternatives</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2" name="Rectangle 1">
            <a:extLst>
              <a:ext uri="{FF2B5EF4-FFF2-40B4-BE49-F238E27FC236}">
                <a16:creationId xmlns:a16="http://schemas.microsoft.com/office/drawing/2014/main" id="{58DAF540-EC2B-FD4E-9A9D-9A0B4D2F12E7}"/>
              </a:ext>
              <a:ext uri="{C183D7F6-B498-43B3-948B-1728B52AA6E4}">
                <adec:decorative xmlns:adec="http://schemas.microsoft.com/office/drawing/2017/decorative" val="1"/>
              </a:ext>
            </a:extLst>
          </p:cNvPr>
          <p:cNvSpPr/>
          <p:nvPr/>
        </p:nvSpPr>
        <p:spPr bwMode="auto">
          <a:xfrm>
            <a:off x="7102549" y="4981074"/>
            <a:ext cx="4402064" cy="1191126"/>
          </a:xfrm>
          <a:prstGeom prst="rect">
            <a:avLst/>
          </a:prstGeom>
          <a:solidFill>
            <a:schemeClr val="bg2">
              <a:lumMod val="20000"/>
              <a:lumOff val="8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ＭＳ Ｐゴシック" pitchFamily="16" charset="-128"/>
              <a:cs typeface="ＭＳ Ｐゴシック" pitchFamily="-97" charset="-128"/>
            </a:endParaRPr>
          </a:p>
        </p:txBody>
      </p:sp>
      <p:sp>
        <p:nvSpPr>
          <p:cNvPr id="15" name="TextBox 14">
            <a:extLst>
              <a:ext uri="{FF2B5EF4-FFF2-40B4-BE49-F238E27FC236}">
                <a16:creationId xmlns:a16="http://schemas.microsoft.com/office/drawing/2014/main" id="{3DD1E45D-5CED-E741-80D6-8770095F944C}"/>
              </a:ext>
            </a:extLst>
          </p:cNvPr>
          <p:cNvSpPr txBox="1"/>
          <p:nvPr/>
        </p:nvSpPr>
        <p:spPr>
          <a:xfrm>
            <a:off x="7293935" y="5165626"/>
            <a:ext cx="398366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ＭＳ Ｐゴシック"/>
              </a:rPr>
              <a:t>&lt;</a:t>
            </a:r>
            <a:r>
              <a:rPr kumimoji="0" lang="en-US" sz="1600" b="0" i="0" u="none" strike="noStrike" kern="1200" cap="none" spc="0" normalizeH="0" baseline="0" noProof="0" dirty="0" err="1">
                <a:ln>
                  <a:noFill/>
                </a:ln>
                <a:solidFill>
                  <a:prstClr val="black"/>
                </a:solidFill>
                <a:effectLst/>
                <a:uLnTx/>
                <a:uFillTx/>
                <a:latin typeface="Arial"/>
                <a:ea typeface="ＭＳ Ｐゴシック"/>
              </a:rPr>
              <a:t>img</a:t>
            </a:r>
            <a:r>
              <a:rPr kumimoji="0" lang="en-US" sz="1600" b="0" i="0" u="none" strike="noStrike" kern="1200" cap="none" spc="0" normalizeH="0" baseline="0" noProof="0" dirty="0">
                <a:ln>
                  <a:noFill/>
                </a:ln>
                <a:solidFill>
                  <a:prstClr val="black"/>
                </a:solidFill>
                <a:effectLst/>
                <a:uLnTx/>
                <a:uFillTx/>
                <a:latin typeface="Arial"/>
                <a:ea typeface="ＭＳ Ｐゴシック"/>
              </a:rPr>
              <a:t> </a:t>
            </a:r>
            <a:r>
              <a:rPr kumimoji="0" lang="en-US" sz="1600" b="0" i="0" u="none" strike="noStrike" kern="1200" cap="none" spc="0" normalizeH="0" baseline="0" noProof="0" dirty="0" err="1">
                <a:ln>
                  <a:noFill/>
                </a:ln>
                <a:solidFill>
                  <a:prstClr val="black"/>
                </a:solidFill>
                <a:effectLst/>
                <a:uLnTx/>
                <a:uFillTx/>
                <a:latin typeface="Arial"/>
                <a:ea typeface="ＭＳ Ｐゴシック"/>
              </a:rPr>
              <a:t>src</a:t>
            </a:r>
            <a:r>
              <a:rPr kumimoji="0" lang="en-US" sz="1600" b="0" i="0" u="none" strike="noStrike" kern="1200" cap="none" spc="0" normalizeH="0" baseline="0" noProof="0" dirty="0">
                <a:ln>
                  <a:noFill/>
                </a:ln>
                <a:solidFill>
                  <a:prstClr val="black"/>
                </a:solidFill>
                <a:effectLst/>
                <a:uLnTx/>
                <a:uFillTx/>
                <a:latin typeface="Arial"/>
                <a:ea typeface="ＭＳ Ｐゴシック"/>
              </a:rPr>
              <a:t>=“photo1.jpg” alt=“10-day precipitation model with 2.3-inch average accumulation for mid-state Kansas”&gt;</a:t>
            </a:r>
          </a:p>
        </p:txBody>
      </p:sp>
      <p:sp>
        <p:nvSpPr>
          <p:cNvPr id="16" name="TextBox 15">
            <a:extLst>
              <a:ext uri="{FF2B5EF4-FFF2-40B4-BE49-F238E27FC236}">
                <a16:creationId xmlns:a16="http://schemas.microsoft.com/office/drawing/2014/main" id="{B3C57ED3-F88E-E142-A781-7A58E7584C76}"/>
              </a:ext>
            </a:extLst>
          </p:cNvPr>
          <p:cNvSpPr txBox="1"/>
          <p:nvPr/>
        </p:nvSpPr>
        <p:spPr>
          <a:xfrm>
            <a:off x="8490168" y="4671605"/>
            <a:ext cx="316445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a:ea typeface="ＭＳ Ｐゴシック"/>
              </a:rPr>
              <a:t>Image courtesy of </a:t>
            </a:r>
            <a:r>
              <a:rPr lang="en-US" sz="1200" i="1" dirty="0">
                <a:solidFill>
                  <a:prstClr val="white"/>
                </a:solidFill>
                <a:latin typeface="Arial"/>
                <a:ea typeface="ＭＳ Ｐゴシック"/>
              </a:rPr>
              <a:t>@</a:t>
            </a:r>
            <a:r>
              <a:rPr lang="en-US" sz="1200" i="1" dirty="0" err="1">
                <a:solidFill>
                  <a:prstClr val="white"/>
                </a:solidFill>
                <a:latin typeface="Arial"/>
                <a:ea typeface="ＭＳ Ｐゴシック"/>
              </a:rPr>
              <a:t>MattLabenzwx</a:t>
            </a:r>
            <a:r>
              <a:rPr lang="en-US" sz="1200" i="1" dirty="0">
                <a:solidFill>
                  <a:prstClr val="white"/>
                </a:solidFill>
                <a:latin typeface="Arial"/>
                <a:ea typeface="ＭＳ Ｐゴシック"/>
              </a:rPr>
              <a:t> </a:t>
            </a:r>
            <a:r>
              <a:rPr kumimoji="0" lang="en-US" sz="1200" b="0" i="1" u="none" strike="noStrike" kern="1200" cap="none" spc="0" normalizeH="0" baseline="0" noProof="0" dirty="0">
                <a:ln>
                  <a:noFill/>
                </a:ln>
                <a:solidFill>
                  <a:prstClr val="white"/>
                </a:solidFill>
                <a:effectLst/>
                <a:uLnTx/>
                <a:uFillTx/>
                <a:latin typeface="Arial"/>
                <a:ea typeface="ＭＳ Ｐゴシック"/>
              </a:rPr>
              <a:t>Twitter </a:t>
            </a:r>
          </a:p>
        </p:txBody>
      </p:sp>
      <p:pic>
        <p:nvPicPr>
          <p:cNvPr id="1026" name="Picture 2" descr="10-day model for total percipitation in inches across the United States mid-west; model displays heaviest rain in the central and southern plains">
            <a:extLst>
              <a:ext uri="{FF2B5EF4-FFF2-40B4-BE49-F238E27FC236}">
                <a16:creationId xmlns:a16="http://schemas.microsoft.com/office/drawing/2014/main" id="{5B7A8D66-1ADB-F548-87BA-86A985ED2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549" y="1013213"/>
            <a:ext cx="4402063" cy="361195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59A72623-3EB0-DB41-909F-56F07143F5A3}"/>
              </a:ext>
            </a:extLst>
          </p:cNvPr>
          <p:cNvSpPr txBox="1">
            <a:spLocks/>
          </p:cNvSpPr>
          <p:nvPr/>
        </p:nvSpPr>
        <p:spPr>
          <a:xfrm>
            <a:off x="838200" y="1825625"/>
            <a:ext cx="6268656"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Good alternative text should</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Describe the image succinctly</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Not start with “Image of…” or “Picture of…” </a:t>
            </a:r>
            <a:br>
              <a:rPr lang="en-US" sz="2400" dirty="0">
                <a:solidFill>
                  <a:prstClr val="white"/>
                </a:solidFill>
                <a:ea typeface="ＭＳ Ｐゴシック"/>
              </a:rPr>
            </a:b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as the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img</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element will communicate this to assistive technologies</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Use details relevant to the context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If using an image as a link, describe link destination rather than image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eg.</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“Go to NOAA local forecast”)</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Raster Images</a:t>
            </a:r>
          </a:p>
        </p:txBody>
      </p:sp>
      <p:sp>
        <p:nvSpPr>
          <p:cNvPr id="3" name="Title 2">
            <a:extLst>
              <a:ext uri="{FF2B5EF4-FFF2-40B4-BE49-F238E27FC236}">
                <a16:creationId xmlns:a16="http://schemas.microsoft.com/office/drawing/2014/main" id="{3A86C694-A6D1-D145-9DF1-472CB42AEEFF}"/>
              </a:ext>
            </a:extLst>
          </p:cNvPr>
          <p:cNvSpPr>
            <a:spLocks noGrp="1"/>
          </p:cNvSpPr>
          <p:nvPr>
            <p:ph type="title"/>
          </p:nvPr>
        </p:nvSpPr>
        <p:spPr/>
        <p:txBody>
          <a:bodyPr/>
          <a:lstStyle/>
          <a:p>
            <a:r>
              <a:rPr lang="en-US" dirty="0"/>
              <a:t>Writing Alt Text</a:t>
            </a:r>
          </a:p>
        </p:txBody>
      </p:sp>
    </p:spTree>
    <p:extLst>
      <p:ext uri="{BB962C8B-B14F-4D97-AF65-F5344CB8AC3E}">
        <p14:creationId xmlns:p14="http://schemas.microsoft.com/office/powerpoint/2010/main" val="15568254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43A200-8E75-5B4E-8CEF-CD251C362F25}"/>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Non-Text Content</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1.4.5 Images of Text </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4" name="Rectangle 13">
            <a:extLst>
              <a:ext uri="{FF2B5EF4-FFF2-40B4-BE49-F238E27FC236}">
                <a16:creationId xmlns:a16="http://schemas.microsoft.com/office/drawing/2014/main" id="{D2234859-AC06-5A40-88B1-BAB296435060}"/>
              </a:ext>
              <a:ext uri="{C183D7F6-B498-43B3-948B-1728B52AA6E4}">
                <adec:decorative xmlns:adec="http://schemas.microsoft.com/office/drawing/2017/decorative" val="1"/>
              </a:ext>
            </a:extLst>
          </p:cNvPr>
          <p:cNvSpPr/>
          <p:nvPr/>
        </p:nvSpPr>
        <p:spPr>
          <a:xfrm>
            <a:off x="8446168" y="0"/>
            <a:ext cx="3745832" cy="6858000"/>
          </a:xfrm>
          <a:prstGeom prst="rect">
            <a:avLst/>
          </a:prstGeom>
          <a:solidFill>
            <a:schemeClr val="bg2">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ＭＳ Ｐゴシック"/>
            </a:endParaRPr>
          </a:p>
        </p:txBody>
      </p:sp>
      <p:pic>
        <p:nvPicPr>
          <p:cNvPr id="16" name="Picture 2" descr="a fancy swirl that offers no value">
            <a:extLst>
              <a:ext uri="{FF2B5EF4-FFF2-40B4-BE49-F238E27FC236}">
                <a16:creationId xmlns:a16="http://schemas.microsoft.com/office/drawing/2014/main" id="{FAA5E0D8-A98F-0D4A-88AD-C55CDA20561F}"/>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566" y="4369820"/>
            <a:ext cx="3053693" cy="30536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511439-0FF4-4F4A-A6FF-BC5DDF8EC904}"/>
              </a:ext>
            </a:extLst>
          </p:cNvPr>
          <p:cNvSpPr txBox="1"/>
          <p:nvPr/>
        </p:nvSpPr>
        <p:spPr>
          <a:xfrm>
            <a:off x="8662738" y="567373"/>
            <a:ext cx="3319887"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Do decorative images need alternative 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No. When an image is decorative, only present for visual interest, or would be redundant information to surrounding text, it’s best to hide the image.</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If you have a decorative image that is not a background image, the alt attribute should be set to empty.</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&lt;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a:cs typeface="Calibri" panose="020F0502020204030204" pitchFamily="34" charset="0"/>
              </a:rPr>
              <a:t>img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a:cs typeface="Calibri" panose="020F0502020204030204" pitchFamily="34" charset="0"/>
              </a:rPr>
              <a:t>src</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a:cs typeface="Calibri" panose="020F0502020204030204" pitchFamily="34" charset="0"/>
              </a:rPr>
              <a:t>swirl.png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 alt=“” /&gt;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12" name="Content Placeholder 2">
            <a:extLst>
              <a:ext uri="{FF2B5EF4-FFF2-40B4-BE49-F238E27FC236}">
                <a16:creationId xmlns:a16="http://schemas.microsoft.com/office/drawing/2014/main" id="{9CCDFF7B-F1AF-C04E-AE9E-699368C83A2E}"/>
              </a:ext>
            </a:extLst>
          </p:cNvPr>
          <p:cNvSpPr txBox="1">
            <a:spLocks/>
          </p:cNvSpPr>
          <p:nvPr/>
        </p:nvSpPr>
        <p:spPr>
          <a:xfrm>
            <a:off x="838200" y="1825625"/>
            <a:ext cx="6655130"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Background images are not actually semantic images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They are not communicated as images to screen-readers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If a user has CSS disabled, background images will not render at all</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They are usually considered decorative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Background Images</a:t>
            </a:r>
          </a:p>
        </p:txBody>
      </p:sp>
      <p:sp>
        <p:nvSpPr>
          <p:cNvPr id="2" name="Title 1">
            <a:extLst>
              <a:ext uri="{FF2B5EF4-FFF2-40B4-BE49-F238E27FC236}">
                <a16:creationId xmlns:a16="http://schemas.microsoft.com/office/drawing/2014/main" id="{EE6C907D-4F7C-2A40-9271-4A37BDC68A2C}"/>
              </a:ext>
            </a:extLst>
          </p:cNvPr>
          <p:cNvSpPr>
            <a:spLocks noGrp="1"/>
          </p:cNvSpPr>
          <p:nvPr>
            <p:ph type="title"/>
          </p:nvPr>
        </p:nvSpPr>
        <p:spPr/>
        <p:txBody>
          <a:bodyPr/>
          <a:lstStyle/>
          <a:p>
            <a:r>
              <a:rPr lang="en-US" dirty="0"/>
              <a:t>Background Images (1/2)</a:t>
            </a:r>
          </a:p>
        </p:txBody>
      </p:sp>
    </p:spTree>
    <p:extLst>
      <p:ext uri="{BB962C8B-B14F-4D97-AF65-F5344CB8AC3E}">
        <p14:creationId xmlns:p14="http://schemas.microsoft.com/office/powerpoint/2010/main" val="241539295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43A200-8E75-5B4E-8CEF-CD251C362F25}"/>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Non-Text Content</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1.3.1 Info and Relationships </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2" name="Content Placeholder 2">
            <a:extLst>
              <a:ext uri="{FF2B5EF4-FFF2-40B4-BE49-F238E27FC236}">
                <a16:creationId xmlns:a16="http://schemas.microsoft.com/office/drawing/2014/main" id="{9CCDFF7B-F1AF-C04E-AE9E-699368C83A2E}"/>
              </a:ext>
            </a:extLst>
          </p:cNvPr>
          <p:cNvSpPr txBox="1">
            <a:spLocks/>
          </p:cNvSpPr>
          <p:nvPr/>
        </p:nvSpPr>
        <p:spPr>
          <a:xfrm>
            <a:off x="838199" y="1825625"/>
            <a:ext cx="9990221" cy="3882448"/>
          </a:xfrm>
          <a:prstGeom prst="rect">
            <a:avLst/>
          </a:prstGeom>
        </p:spPr>
        <p:txBody>
          <a:bodyPr>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Background images may occasionally be used instead of regular images as they can handle device resizing better</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Extra work is necessary to communicate this to assistive technologies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The HTML container displaying the background-image must have an aria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role=“</a:t>
            </a: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img</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added to it and an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aria-label</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StoryMaps</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does this on their row background images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aria-label does the same thing as an alt attribute, except it can be used on non-image objects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Background Images</a:t>
            </a:r>
          </a:p>
        </p:txBody>
      </p:sp>
      <p:sp>
        <p:nvSpPr>
          <p:cNvPr id="10" name="Rounded Rectangle 9">
            <a:extLst>
              <a:ext uri="{FF2B5EF4-FFF2-40B4-BE49-F238E27FC236}">
                <a16:creationId xmlns:a16="http://schemas.microsoft.com/office/drawing/2014/main" id="{71BF11CC-D655-AB47-B946-1A02D944430E}"/>
              </a:ext>
            </a:extLst>
          </p:cNvPr>
          <p:cNvSpPr/>
          <p:nvPr/>
        </p:nvSpPr>
        <p:spPr>
          <a:xfrm>
            <a:off x="8865476" y="682625"/>
            <a:ext cx="2412124" cy="441435"/>
          </a:xfrm>
          <a:prstGeom prst="roundRect">
            <a:avLst/>
          </a:prstGeom>
          <a:solidFill>
            <a:srgbClr val="FFE6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a little more technical</a:t>
            </a:r>
          </a:p>
        </p:txBody>
      </p:sp>
      <p:sp>
        <p:nvSpPr>
          <p:cNvPr id="5" name="Title 4">
            <a:extLst>
              <a:ext uri="{FF2B5EF4-FFF2-40B4-BE49-F238E27FC236}">
                <a16:creationId xmlns:a16="http://schemas.microsoft.com/office/drawing/2014/main" id="{D9A081F7-A514-C140-8E36-11AAB0F5B313}"/>
              </a:ext>
            </a:extLst>
          </p:cNvPr>
          <p:cNvSpPr>
            <a:spLocks noGrp="1"/>
          </p:cNvSpPr>
          <p:nvPr>
            <p:ph type="title"/>
          </p:nvPr>
        </p:nvSpPr>
        <p:spPr/>
        <p:txBody>
          <a:bodyPr/>
          <a:lstStyle/>
          <a:p>
            <a:r>
              <a:rPr lang="en-US" dirty="0"/>
              <a:t>Background Images (2/2)</a:t>
            </a:r>
          </a:p>
        </p:txBody>
      </p:sp>
    </p:spTree>
    <p:extLst>
      <p:ext uri="{BB962C8B-B14F-4D97-AF65-F5344CB8AC3E}">
        <p14:creationId xmlns:p14="http://schemas.microsoft.com/office/powerpoint/2010/main" val="397151710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43A200-8E75-5B4E-8CEF-CD251C362F25}"/>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Non-Text Content</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1.3.1 Info and Relationships </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pic>
        <p:nvPicPr>
          <p:cNvPr id="7" name="Picture 6" descr="Hub &quot;I want to...&quot; section containing create a map, create a story, open in arcgis online">
            <a:extLst>
              <a:ext uri="{FF2B5EF4-FFF2-40B4-BE49-F238E27FC236}">
                <a16:creationId xmlns:a16="http://schemas.microsoft.com/office/drawing/2014/main" id="{AFBBC3A6-8A9E-884B-B7DF-C637CA7020BE}"/>
              </a:ext>
            </a:extLst>
          </p:cNvPr>
          <p:cNvPicPr>
            <a:picLocks noChangeAspect="1"/>
          </p:cNvPicPr>
          <p:nvPr/>
        </p:nvPicPr>
        <p:blipFill rotWithShape="1">
          <a:blip r:embed="rId5"/>
          <a:srcRect l="3147" t="13746" r="2959" b="3282"/>
          <a:stretch/>
        </p:blipFill>
        <p:spPr>
          <a:xfrm>
            <a:off x="7748336" y="1660358"/>
            <a:ext cx="4018547" cy="3224464"/>
          </a:xfrm>
          <a:prstGeom prst="rect">
            <a:avLst/>
          </a:prstGeom>
        </p:spPr>
      </p:pic>
      <p:sp>
        <p:nvSpPr>
          <p:cNvPr id="12" name="Content Placeholder 2">
            <a:extLst>
              <a:ext uri="{FF2B5EF4-FFF2-40B4-BE49-F238E27FC236}">
                <a16:creationId xmlns:a16="http://schemas.microsoft.com/office/drawing/2014/main" id="{9CCDFF7B-F1AF-C04E-AE9E-699368C83A2E}"/>
              </a:ext>
            </a:extLst>
          </p:cNvPr>
          <p:cNvSpPr txBox="1">
            <a:spLocks/>
          </p:cNvSpPr>
          <p:nvPr/>
        </p:nvSpPr>
        <p:spPr>
          <a:xfrm>
            <a:off x="838200" y="1825625"/>
            <a:ext cx="6332622" cy="3882448"/>
          </a:xfrm>
          <a:prstGeom prst="rect">
            <a:avLst/>
          </a:prstGeom>
        </p:spPr>
        <p:txBody>
          <a:bodyPr>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Icons are usually vector images</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Vector images are useful because they scale big or small without losing detail or getting blurry</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Icons can be decorative too &amp; should be hidden from assistive technologies if they will be redundant labeling</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aria-label can be used for CSS icon fonts and/or SVG objects as a text alternative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Vector Images</a:t>
            </a:r>
          </a:p>
        </p:txBody>
      </p:sp>
      <p:sp>
        <p:nvSpPr>
          <p:cNvPr id="2" name="Title 1">
            <a:extLst>
              <a:ext uri="{FF2B5EF4-FFF2-40B4-BE49-F238E27FC236}">
                <a16:creationId xmlns:a16="http://schemas.microsoft.com/office/drawing/2014/main" id="{8CED1C3A-5752-9540-96F9-94DB4FB73F19}"/>
              </a:ext>
            </a:extLst>
          </p:cNvPr>
          <p:cNvSpPr>
            <a:spLocks noGrp="1"/>
          </p:cNvSpPr>
          <p:nvPr>
            <p:ph type="title"/>
          </p:nvPr>
        </p:nvSpPr>
        <p:spPr/>
        <p:txBody>
          <a:bodyPr/>
          <a:lstStyle/>
          <a:p>
            <a:r>
              <a:rPr lang="en-US" dirty="0"/>
              <a:t>SVG Images &amp; Icons</a:t>
            </a:r>
          </a:p>
        </p:txBody>
      </p:sp>
    </p:spTree>
    <p:extLst>
      <p:ext uri="{BB962C8B-B14F-4D97-AF65-F5344CB8AC3E}">
        <p14:creationId xmlns:p14="http://schemas.microsoft.com/office/powerpoint/2010/main" val="296254086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43A200-8E75-5B4E-8CEF-CD251C362F25}"/>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Non-Text Content</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4.1.2 Name, Role, Value</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0" name="Content Placeholder 2">
            <a:extLst>
              <a:ext uri="{FF2B5EF4-FFF2-40B4-BE49-F238E27FC236}">
                <a16:creationId xmlns:a16="http://schemas.microsoft.com/office/drawing/2014/main" id="{AAAAA5DF-D247-4B49-8F5E-2E31E36CFBC1}"/>
              </a:ext>
            </a:extLst>
          </p:cNvPr>
          <p:cNvSpPr txBox="1">
            <a:spLocks/>
          </p:cNvSpPr>
          <p:nvPr/>
        </p:nvSpPr>
        <p:spPr>
          <a:xfrm>
            <a:off x="838200" y="3236495"/>
            <a:ext cx="11034010" cy="2630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SVG objects do not support the alt attribute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W3C specification says to use &lt;title&gt;&lt;/title&gt;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Not all screen-readers do well with title tags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In my experience, aria-label is more widely effective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Do not use both (code example is for demonstration only)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NVDA requires role=“</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img</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on SVG objects to recognize them</a:t>
            </a:r>
          </a:p>
        </p:txBody>
      </p:sp>
      <p:sp>
        <p:nvSpPr>
          <p:cNvPr id="8" name="Content Placeholder 2">
            <a:extLst>
              <a:ext uri="{FF2B5EF4-FFF2-40B4-BE49-F238E27FC236}">
                <a16:creationId xmlns:a16="http://schemas.microsoft.com/office/drawing/2014/main" id="{EE458AF7-FB64-924C-9CAE-D7A635EDA5F3}"/>
              </a:ext>
            </a:extLst>
          </p:cNvPr>
          <p:cNvSpPr txBox="1">
            <a:spLocks/>
          </p:cNvSpPr>
          <p:nvPr/>
        </p:nvSpPr>
        <p:spPr>
          <a:xfrm>
            <a:off x="2249906" y="1744583"/>
            <a:ext cx="9254707" cy="128382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&lt;</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xmlns</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="http://www.w3.org/2000/</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viewBox</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="0 0 24 24” </a:t>
            </a:r>
            <a:b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br>
            <a:r>
              <a:rPr kumimoji="0" lang="en-US" sz="2000" b="0" i="0" u="none" strike="noStrike" kern="1200" cap="none" spc="0" normalizeH="0" baseline="0" noProof="0" dirty="0">
                <a:ln>
                  <a:noFill/>
                </a:ln>
                <a:solidFill>
                  <a:prstClr val="black"/>
                </a:solidFill>
                <a:effectLst/>
                <a:highlight>
                  <a:srgbClr val="E0F4FE"/>
                </a:highlight>
                <a:uLnTx/>
                <a:uFillTx/>
                <a:latin typeface="Courier" pitchFamily="2" charset="0"/>
                <a:ea typeface="ＭＳ Ｐゴシック"/>
                <a:cs typeface="Calibri" panose="020F0502020204030204" pitchFamily="34" charset="0"/>
              </a:rPr>
              <a:t>aria-label=“activity”</a:t>
            </a:r>
            <a:r>
              <a:rPr kumimoji="0" lang="en-US" sz="2000" b="0" i="0" u="none" strike="noStrike" kern="1200" cap="none" spc="0" normalizeH="0" baseline="0" noProof="0" dirty="0">
                <a:ln>
                  <a:noFill/>
                </a:ln>
                <a:solidFill>
                  <a:prstClr val="black"/>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a:ln>
                  <a:noFill/>
                </a:ln>
                <a:solidFill>
                  <a:schemeClr val="bg1"/>
                </a:solidFill>
                <a:effectLst/>
                <a:highlight>
                  <a:srgbClr val="EAD9ED"/>
                </a:highlight>
                <a:uLnTx/>
                <a:uFillTx/>
                <a:latin typeface="Courier" pitchFamily="2" charset="0"/>
                <a:ea typeface="ＭＳ Ｐゴシック"/>
                <a:cs typeface="Calibri" panose="020F0502020204030204" pitchFamily="34" charset="0"/>
              </a:rPr>
              <a:t>role=“</a:t>
            </a:r>
            <a:r>
              <a:rPr kumimoji="0" lang="en-US" sz="2000" b="0" i="0" u="none" strike="noStrike" kern="1200" cap="none" spc="0" normalizeH="0" baseline="0" noProof="0" dirty="0" err="1">
                <a:ln>
                  <a:noFill/>
                </a:ln>
                <a:solidFill>
                  <a:schemeClr val="bg1"/>
                </a:solidFill>
                <a:effectLst/>
                <a:highlight>
                  <a:srgbClr val="EAD9ED"/>
                </a:highlight>
                <a:uLnTx/>
                <a:uFillTx/>
                <a:latin typeface="Courier" pitchFamily="2" charset="0"/>
                <a:ea typeface="ＭＳ Ｐゴシック"/>
                <a:cs typeface="Calibri" panose="020F0502020204030204" pitchFamily="34" charset="0"/>
              </a:rPr>
              <a:t>img</a:t>
            </a:r>
            <a:r>
              <a:rPr kumimoji="0" lang="en-US" sz="2000" b="0" i="0" u="none" strike="noStrike" kern="1200" cap="none" spc="0" normalizeH="0" baseline="0" noProof="0" dirty="0">
                <a:ln>
                  <a:noFill/>
                </a:ln>
                <a:solidFill>
                  <a:schemeClr val="bg1"/>
                </a:solidFill>
                <a:effectLst/>
                <a:highlight>
                  <a:srgbClr val="EAD9ED"/>
                </a:highlight>
                <a:uLnTx/>
                <a:uFillTx/>
                <a:latin typeface="Courier" pitchFamily="2" charset="0"/>
                <a:ea typeface="ＭＳ Ｐゴシック"/>
                <a:cs typeface="Calibri" panose="020F0502020204030204" pitchFamily="34" charset="0"/>
              </a:rPr>
              <a:t>”</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&gt;</a:t>
            </a:r>
            <a:r>
              <a:rPr kumimoji="0" lang="en-US" sz="2000" b="0" i="0" u="none" strike="noStrike" kern="1200" cap="none" spc="0" normalizeH="0" baseline="0" noProof="0" dirty="0">
                <a:ln>
                  <a:noFill/>
                </a:ln>
                <a:solidFill>
                  <a:prstClr val="black"/>
                </a:solidFill>
                <a:effectLst/>
                <a:highlight>
                  <a:srgbClr val="E0F4FE"/>
                </a:highlight>
                <a:uLnTx/>
                <a:uFillTx/>
                <a:latin typeface="Courier" pitchFamily="2" charset="0"/>
                <a:ea typeface="ＭＳ Ｐゴシック"/>
                <a:cs typeface="Calibri" panose="020F0502020204030204" pitchFamily="34" charset="0"/>
              </a:rPr>
              <a:t>&lt;title&gt;activity&lt;/title&gt;</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&lt;path d="M19 13h-2.15l-3.35 9.213-6-16.5L4.85 13H1v-1h3.15L7.5 2.787l6 16.5L16.15 12H19a2.496 2.496 0 0 0 0 1zm2.5-2a1.5 1.5 0 1 0 1.5 1.5 1.502 1.502 0 0 0-1.5-1.5z"/&gt;&lt;path d="M0 0h24v24H0z"/&gt;&lt;/</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pic>
        <p:nvPicPr>
          <p:cNvPr id="5" name="Graphic 4" descr="activity pulse">
            <a:extLst>
              <a:ext uri="{FF2B5EF4-FFF2-40B4-BE49-F238E27FC236}">
                <a16:creationId xmlns:a16="http://schemas.microsoft.com/office/drawing/2014/main" id="{2EAF6397-14A2-6D47-A71F-53E3B1B0D6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400" y="1678410"/>
            <a:ext cx="1233238" cy="1233238"/>
          </a:xfrm>
          <a:prstGeom prst="rect">
            <a:avLst/>
          </a:prstGeom>
        </p:spPr>
      </p:pic>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Vector Images</a:t>
            </a:r>
          </a:p>
        </p:txBody>
      </p:sp>
      <p:sp>
        <p:nvSpPr>
          <p:cNvPr id="14" name="Rounded Rectangle 13">
            <a:extLst>
              <a:ext uri="{FF2B5EF4-FFF2-40B4-BE49-F238E27FC236}">
                <a16:creationId xmlns:a16="http://schemas.microsoft.com/office/drawing/2014/main" id="{9C8EAA4E-D934-5947-B234-DE51AA8A3A05}"/>
              </a:ext>
            </a:extLst>
          </p:cNvPr>
          <p:cNvSpPr/>
          <p:nvPr/>
        </p:nvSpPr>
        <p:spPr>
          <a:xfrm>
            <a:off x="8865476" y="682625"/>
            <a:ext cx="2412124" cy="441435"/>
          </a:xfrm>
          <a:prstGeom prst="roundRect">
            <a:avLst/>
          </a:prstGeom>
          <a:solidFill>
            <a:srgbClr val="FFE6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a little more technical</a:t>
            </a:r>
          </a:p>
        </p:txBody>
      </p:sp>
      <p:sp>
        <p:nvSpPr>
          <p:cNvPr id="6" name="Title 5">
            <a:extLst>
              <a:ext uri="{FF2B5EF4-FFF2-40B4-BE49-F238E27FC236}">
                <a16:creationId xmlns:a16="http://schemas.microsoft.com/office/drawing/2014/main" id="{9BF5A626-F596-9346-A312-4682997AB165}"/>
              </a:ext>
            </a:extLst>
          </p:cNvPr>
          <p:cNvSpPr>
            <a:spLocks noGrp="1"/>
          </p:cNvSpPr>
          <p:nvPr>
            <p:ph type="title"/>
          </p:nvPr>
        </p:nvSpPr>
        <p:spPr/>
        <p:txBody>
          <a:bodyPr/>
          <a:lstStyle/>
          <a:p>
            <a:r>
              <a:rPr lang="en-US" dirty="0"/>
              <a:t>SVG Object</a:t>
            </a:r>
          </a:p>
        </p:txBody>
      </p:sp>
    </p:spTree>
    <p:extLst>
      <p:ext uri="{BB962C8B-B14F-4D97-AF65-F5344CB8AC3E}">
        <p14:creationId xmlns:p14="http://schemas.microsoft.com/office/powerpoint/2010/main" val="142577926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43A200-8E75-5B4E-8CEF-CD251C362F25}"/>
              </a:ext>
            </a:extLst>
          </p:cNvPr>
          <p:cNvSpPr txBox="1"/>
          <p:nvPr/>
        </p:nvSpPr>
        <p:spPr>
          <a:xfrm>
            <a:off x="585051"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1.1.1 Non-Text Content</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1.3.1 Info and Relationships </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10" name="Content Placeholder 2">
            <a:extLst>
              <a:ext uri="{FF2B5EF4-FFF2-40B4-BE49-F238E27FC236}">
                <a16:creationId xmlns:a16="http://schemas.microsoft.com/office/drawing/2014/main" id="{AAAAA5DF-D247-4B49-8F5E-2E31E36CFBC1}"/>
              </a:ext>
            </a:extLst>
          </p:cNvPr>
          <p:cNvSpPr txBox="1">
            <a:spLocks/>
          </p:cNvSpPr>
          <p:nvPr/>
        </p:nvSpPr>
        <p:spPr>
          <a:xfrm>
            <a:off x="838200" y="3441031"/>
            <a:ext cx="11034010" cy="2426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To mark a SVG as decorative or hidden, use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aria-hidden=“true”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Do not use aria-hidden=“false” (counterintuitive, I know)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aria-hidden=“false” has unstable screen-reader support</a:t>
            </a:r>
          </a:p>
        </p:txBody>
      </p:sp>
      <p:sp>
        <p:nvSpPr>
          <p:cNvPr id="8" name="Content Placeholder 2">
            <a:extLst>
              <a:ext uri="{FF2B5EF4-FFF2-40B4-BE49-F238E27FC236}">
                <a16:creationId xmlns:a16="http://schemas.microsoft.com/office/drawing/2014/main" id="{EE458AF7-FB64-924C-9CAE-D7A635EDA5F3}"/>
              </a:ext>
            </a:extLst>
          </p:cNvPr>
          <p:cNvSpPr txBox="1">
            <a:spLocks/>
          </p:cNvSpPr>
          <p:nvPr/>
        </p:nvSpPr>
        <p:spPr>
          <a:xfrm>
            <a:off x="2249906" y="1744583"/>
            <a:ext cx="9254707" cy="12838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&lt;</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xmlns</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="http://www.w3.org/2000/</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viewBox</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="0 0 24 24” </a:t>
            </a:r>
            <a:b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br>
            <a:r>
              <a:rPr kumimoji="0" lang="en-US" sz="2000" b="0" i="0" u="none" strike="noStrike" kern="1200" cap="none" spc="0" normalizeH="0" baseline="0" noProof="0" dirty="0">
                <a:ln>
                  <a:noFill/>
                </a:ln>
                <a:solidFill>
                  <a:prstClr val="black"/>
                </a:solidFill>
                <a:effectLst/>
                <a:highlight>
                  <a:srgbClr val="E0F4FE"/>
                </a:highlight>
                <a:uLnTx/>
                <a:uFillTx/>
                <a:latin typeface="Courier" pitchFamily="2" charset="0"/>
                <a:ea typeface="ＭＳ Ｐゴシック"/>
                <a:cs typeface="Calibri" panose="020F0502020204030204" pitchFamily="34" charset="0"/>
              </a:rPr>
              <a:t>aria-hidden=“true”</a:t>
            </a:r>
            <a:r>
              <a:rPr kumimoji="0" lang="en-US" sz="2000" b="0" i="0" u="none" strike="noStrike" kern="1200" cap="none" spc="0" normalizeH="0" baseline="0" noProof="0" dirty="0">
                <a:ln>
                  <a:noFill/>
                </a:ln>
                <a:solidFill>
                  <a:prstClr val="black"/>
                </a:solidFill>
                <a:effectLst/>
                <a:uLnTx/>
                <a:uFillTx/>
                <a:latin typeface="Courier" pitchFamily="2"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role=“</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img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”&gt;&lt;path d="M19 13h-2.15l-3.35 9.213-6-16.5L4.85 13H1v-1h3.15L7.5 2.787l6 16.5L16.15 12H19a2.496 2.496 0 0 0 0 1zm2.5-2a1.5 1.5 0 1 0 1.5 1.5 1.502 1.502 0 0 0-1.5-1.5z"/&gt;&lt;path d="M0 0h24v24H0z"/&gt;&lt;/</a:t>
            </a:r>
            <a:r>
              <a:rPr kumimoji="0" lang="en-US" sz="2000" b="0" i="0" u="none" strike="noStrike" kern="1200" cap="none" spc="0" normalizeH="0" baseline="0" noProof="0" dirty="0" err="1">
                <a:ln>
                  <a:noFill/>
                </a:ln>
                <a:solidFill>
                  <a:prstClr val="white"/>
                </a:solidFill>
                <a:effectLst/>
                <a:uLnTx/>
                <a:uFillTx/>
                <a:latin typeface="Courier" pitchFamily="2" charset="0"/>
                <a:ea typeface="ＭＳ Ｐゴシック"/>
                <a:cs typeface="Calibri" panose="020F0502020204030204" pitchFamily="34" charset="0"/>
              </a:rPr>
              <a:t>svg</a:t>
            </a:r>
            <a:r>
              <a:rPr kumimoji="0" lang="en-US" sz="2000" b="0" i="0" u="none" strike="noStrike" kern="1200" cap="none" spc="0" normalizeH="0" baseline="0" noProof="0" dirty="0">
                <a:ln>
                  <a:noFill/>
                </a:ln>
                <a:solidFill>
                  <a:prstClr val="white"/>
                </a:solidFill>
                <a:effectLst/>
                <a:uLnTx/>
                <a:uFillTx/>
                <a:latin typeface="Courier" pitchFamily="2" charset="0"/>
                <a:ea typeface="ＭＳ Ｐゴシック"/>
                <a:cs typeface="Calibri" panose="020F0502020204030204" pitchFamily="34" charset="0"/>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pic>
        <p:nvPicPr>
          <p:cNvPr id="5" name="Graphic 4" descr="activity pulse">
            <a:extLst>
              <a:ext uri="{FF2B5EF4-FFF2-40B4-BE49-F238E27FC236}">
                <a16:creationId xmlns:a16="http://schemas.microsoft.com/office/drawing/2014/main" id="{2EAF6397-14A2-6D47-A71F-53E3B1B0D6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400" y="1678410"/>
            <a:ext cx="1233238" cy="1233238"/>
          </a:xfrm>
          <a:prstGeom prst="rect">
            <a:avLst/>
          </a:prstGeom>
        </p:spPr>
      </p:pic>
      <p:sp>
        <p:nvSpPr>
          <p:cNvPr id="39" name="TextBox 38">
            <a:extLst>
              <a:ext uri="{FF2B5EF4-FFF2-40B4-BE49-F238E27FC236}">
                <a16:creationId xmlns:a16="http://schemas.microsoft.com/office/drawing/2014/main" id="{79D670AB-D3DD-A247-85A5-6D142634C148}"/>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Text Alternatives for Vector Images</a:t>
            </a:r>
          </a:p>
        </p:txBody>
      </p:sp>
      <p:sp>
        <p:nvSpPr>
          <p:cNvPr id="14" name="Rounded Rectangle 13">
            <a:extLst>
              <a:ext uri="{FF2B5EF4-FFF2-40B4-BE49-F238E27FC236}">
                <a16:creationId xmlns:a16="http://schemas.microsoft.com/office/drawing/2014/main" id="{9C8EAA4E-D934-5947-B234-DE51AA8A3A05}"/>
              </a:ext>
            </a:extLst>
          </p:cNvPr>
          <p:cNvSpPr/>
          <p:nvPr/>
        </p:nvSpPr>
        <p:spPr>
          <a:xfrm>
            <a:off x="8865476" y="682625"/>
            <a:ext cx="2412124" cy="441435"/>
          </a:xfrm>
          <a:prstGeom prst="roundRect">
            <a:avLst/>
          </a:prstGeom>
          <a:solidFill>
            <a:srgbClr val="FFE6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a little more technical</a:t>
            </a:r>
          </a:p>
        </p:txBody>
      </p:sp>
      <p:sp>
        <p:nvSpPr>
          <p:cNvPr id="2" name="Title 1">
            <a:extLst>
              <a:ext uri="{FF2B5EF4-FFF2-40B4-BE49-F238E27FC236}">
                <a16:creationId xmlns:a16="http://schemas.microsoft.com/office/drawing/2014/main" id="{95CD4B45-1508-0C4D-93E4-F22AC10026DF}"/>
              </a:ext>
            </a:extLst>
          </p:cNvPr>
          <p:cNvSpPr>
            <a:spLocks noGrp="1"/>
          </p:cNvSpPr>
          <p:nvPr>
            <p:ph type="title"/>
          </p:nvPr>
        </p:nvSpPr>
        <p:spPr/>
        <p:txBody>
          <a:bodyPr/>
          <a:lstStyle/>
          <a:p>
            <a:r>
              <a:rPr lang="en-US" dirty="0"/>
              <a:t>Hiding an SVG Object</a:t>
            </a:r>
          </a:p>
        </p:txBody>
      </p:sp>
    </p:spTree>
    <p:extLst>
      <p:ext uri="{BB962C8B-B14F-4D97-AF65-F5344CB8AC3E}">
        <p14:creationId xmlns:p14="http://schemas.microsoft.com/office/powerpoint/2010/main" val="192841674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5EEB28-9E97-2344-B0B7-EAAC66A5C45A}"/>
              </a:ext>
            </a:extLst>
          </p:cNvPr>
          <p:cNvSpPr txBox="1"/>
          <p:nvPr/>
        </p:nvSpPr>
        <p:spPr>
          <a:xfrm>
            <a:off x="585538" y="3386587"/>
            <a:ext cx="73793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Do-It-Yourself (DIY) Best Practices</a:t>
            </a:r>
          </a:p>
        </p:txBody>
      </p:sp>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4213" y="2712985"/>
            <a:ext cx="15083318" cy="677108"/>
          </a:xfrm>
        </p:spPr>
        <p:txBody>
          <a:bodyPr/>
          <a:lstStyle/>
          <a:p>
            <a:r>
              <a:rPr lang="en-US" sz="4400" b="1" dirty="0"/>
              <a:t>Color, Theming, &amp; Maps</a:t>
            </a:r>
          </a:p>
        </p:txBody>
      </p:sp>
    </p:spTree>
    <p:extLst>
      <p:ext uri="{BB962C8B-B14F-4D97-AF65-F5344CB8AC3E}">
        <p14:creationId xmlns:p14="http://schemas.microsoft.com/office/powerpoint/2010/main" val="212802610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pic>
        <p:nvPicPr>
          <p:cNvPr id="12" name="Picture 11" descr="Popout chrome plugin displaying wcag luminosity contrast ratio analyzer">
            <a:extLst>
              <a:ext uri="{FF2B5EF4-FFF2-40B4-BE49-F238E27FC236}">
                <a16:creationId xmlns:a16="http://schemas.microsoft.com/office/drawing/2014/main" id="{BE1CD15B-6B1A-194C-92D4-0596B07330D6}"/>
              </a:ext>
            </a:extLst>
          </p:cNvPr>
          <p:cNvPicPr>
            <a:picLocks noChangeAspect="1"/>
          </p:cNvPicPr>
          <p:nvPr/>
        </p:nvPicPr>
        <p:blipFill>
          <a:blip r:embed="rId5"/>
          <a:stretch>
            <a:fillRect/>
          </a:stretch>
        </p:blipFill>
        <p:spPr>
          <a:xfrm>
            <a:off x="6475490" y="1732741"/>
            <a:ext cx="4802110" cy="3939393"/>
          </a:xfrm>
          <a:prstGeom prst="rect">
            <a:avLst/>
          </a:prstGeom>
        </p:spPr>
      </p:pic>
      <p:sp>
        <p:nvSpPr>
          <p:cNvPr id="10" name="Content Placeholder 2">
            <a:extLst>
              <a:ext uri="{FF2B5EF4-FFF2-40B4-BE49-F238E27FC236}">
                <a16:creationId xmlns:a16="http://schemas.microsoft.com/office/drawing/2014/main" id="{749A04A2-5B2A-9045-8957-D2BDBAB9CE4E}"/>
              </a:ext>
            </a:extLst>
          </p:cNvPr>
          <p:cNvSpPr txBox="1">
            <a:spLocks/>
          </p:cNvSpPr>
          <p:nvPr/>
        </p:nvSpPr>
        <p:spPr>
          <a:xfrm>
            <a:off x="838199" y="1825625"/>
            <a:ext cx="5153527"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Text must have a contrast radio of 4.5:1 unless considered large text, a logo, decoration or part of an inactive component interface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eg.</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disabled button.)</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Large text must have a contrast radio of 3:1</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Non-text content (symbols, icons) must have a contrast radio of 3:1</a:t>
            </a:r>
          </a:p>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Color Contrast Requirements</a:t>
            </a:r>
          </a:p>
        </p:txBody>
      </p:sp>
      <p:sp>
        <p:nvSpPr>
          <p:cNvPr id="13" name="Title 12">
            <a:extLst>
              <a:ext uri="{FF2B5EF4-FFF2-40B4-BE49-F238E27FC236}">
                <a16:creationId xmlns:a16="http://schemas.microsoft.com/office/drawing/2014/main" id="{000EDDFC-0780-2541-908C-8F4A785E4157}"/>
              </a:ext>
            </a:extLst>
          </p:cNvPr>
          <p:cNvSpPr>
            <a:spLocks noGrp="1"/>
          </p:cNvSpPr>
          <p:nvPr>
            <p:ph type="title"/>
          </p:nvPr>
        </p:nvSpPr>
        <p:spPr/>
        <p:txBody>
          <a:bodyPr/>
          <a:lstStyle/>
          <a:p>
            <a:r>
              <a:rPr lang="en-US" dirty="0"/>
              <a:t>Color Contrast (1/2)</a:t>
            </a:r>
          </a:p>
        </p:txBody>
      </p:sp>
    </p:spTree>
    <p:extLst>
      <p:ext uri="{BB962C8B-B14F-4D97-AF65-F5344CB8AC3E}">
        <p14:creationId xmlns:p14="http://schemas.microsoft.com/office/powerpoint/2010/main" val="330047248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C9D86-0A9C-D545-8BDF-33AA5ECB20DC}"/>
              </a:ext>
            </a:extLst>
          </p:cNvPr>
          <p:cNvSpPr>
            <a:spLocks noGrp="1"/>
          </p:cNvSpPr>
          <p:nvPr>
            <p:ph sz="quarter" idx="10"/>
          </p:nvPr>
        </p:nvSpPr>
        <p:spPr>
          <a:xfrm>
            <a:off x="914400" y="1714499"/>
            <a:ext cx="10140696" cy="3904247"/>
          </a:xfrm>
        </p:spPr>
        <p:txBody>
          <a:bodyPr/>
          <a:lstStyle/>
          <a:p>
            <a:r>
              <a:rPr lang="en-US" sz="2800" b="1" dirty="0"/>
              <a:t>What is web accessibility?</a:t>
            </a:r>
          </a:p>
          <a:p>
            <a:r>
              <a:rPr lang="en-US" sz="2800" b="1" dirty="0"/>
              <a:t>What is disability?</a:t>
            </a:r>
          </a:p>
          <a:p>
            <a:r>
              <a:rPr lang="en-US" sz="2800" b="1" dirty="0"/>
              <a:t>Why does accessibility matter?</a:t>
            </a:r>
          </a:p>
          <a:p>
            <a:r>
              <a:rPr lang="en-US" sz="2800" b="1" dirty="0"/>
              <a:t>What laws exist?</a:t>
            </a:r>
            <a:endParaRPr lang="en-US" sz="2800" dirty="0"/>
          </a:p>
          <a:p>
            <a:endParaRPr lang="en-US" dirty="0"/>
          </a:p>
        </p:txBody>
      </p:sp>
      <p:sp>
        <p:nvSpPr>
          <p:cNvPr id="3" name="Title 2">
            <a:extLst>
              <a:ext uri="{FF2B5EF4-FFF2-40B4-BE49-F238E27FC236}">
                <a16:creationId xmlns:a16="http://schemas.microsoft.com/office/drawing/2014/main" id="{C2AB8CA2-3E08-3E44-829E-D3AA04D5AC74}"/>
              </a:ext>
            </a:extLst>
          </p:cNvPr>
          <p:cNvSpPr>
            <a:spLocks noGrp="1"/>
          </p:cNvSpPr>
          <p:nvPr>
            <p:ph type="title"/>
          </p:nvPr>
        </p:nvSpPr>
        <p:spPr>
          <a:xfrm>
            <a:off x="685800" y="682625"/>
            <a:ext cx="10826496" cy="553998"/>
          </a:xfrm>
        </p:spPr>
        <p:txBody>
          <a:bodyPr/>
          <a:lstStyle/>
          <a:p>
            <a:r>
              <a:rPr lang="en-US" sz="3600" b="1" dirty="0"/>
              <a:t>Intro</a:t>
            </a:r>
          </a:p>
        </p:txBody>
      </p:sp>
    </p:spTree>
    <p:extLst>
      <p:ext uri="{BB962C8B-B14F-4D97-AF65-F5344CB8AC3E}">
        <p14:creationId xmlns:p14="http://schemas.microsoft.com/office/powerpoint/2010/main" val="256959213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7" name="Content Placeholder 2">
            <a:extLst>
              <a:ext uri="{FF2B5EF4-FFF2-40B4-BE49-F238E27FC236}">
                <a16:creationId xmlns:a16="http://schemas.microsoft.com/office/drawing/2014/main" id="{F5A628AC-3164-CC42-8568-57B737749321}"/>
              </a:ext>
            </a:extLst>
          </p:cNvPr>
          <p:cNvSpPr txBox="1">
            <a:spLocks/>
          </p:cNvSpPr>
          <p:nvPr/>
        </p:nvSpPr>
        <p:spPr>
          <a:xfrm>
            <a:off x="838199" y="1825625"/>
            <a:ext cx="10404424" cy="3882448"/>
          </a:xfrm>
          <a:prstGeom prst="rect">
            <a:avLst/>
          </a:prstGeom>
        </p:spPr>
        <p:txBody>
          <a:bodyPr>
            <a:norm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Need to check existing colors?</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5"/>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5"/>
              </a:rPr>
              <a:t>WebAIM Contrast Checker</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6"/>
              </a:rPr>
              <a:t>WCAG Luminosity Contrast Ratio Analyzer</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(Chrome Plugin)</a:t>
            </a:r>
          </a:p>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Want help generating an accessible color pallet?</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7"/>
              </a:rPr>
              <a:t>http://colorsafe.co/</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8"/>
              </a:rPr>
              <a:t>https://colororacle.org/</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Color Contrast Testing Tools</a:t>
            </a:r>
          </a:p>
        </p:txBody>
      </p:sp>
      <p:sp>
        <p:nvSpPr>
          <p:cNvPr id="2" name="Title 1">
            <a:extLst>
              <a:ext uri="{FF2B5EF4-FFF2-40B4-BE49-F238E27FC236}">
                <a16:creationId xmlns:a16="http://schemas.microsoft.com/office/drawing/2014/main" id="{7A084A27-AFFD-7741-8F92-C61EFDD290A8}"/>
              </a:ext>
            </a:extLst>
          </p:cNvPr>
          <p:cNvSpPr>
            <a:spLocks noGrp="1"/>
          </p:cNvSpPr>
          <p:nvPr>
            <p:ph type="title"/>
          </p:nvPr>
        </p:nvSpPr>
        <p:spPr/>
        <p:txBody>
          <a:bodyPr/>
          <a:lstStyle/>
          <a:p>
            <a:r>
              <a:rPr lang="en-US" dirty="0"/>
              <a:t>Color Contrast (2/2)</a:t>
            </a:r>
          </a:p>
        </p:txBody>
      </p:sp>
    </p:spTree>
    <p:extLst>
      <p:ext uri="{BB962C8B-B14F-4D97-AF65-F5344CB8AC3E}">
        <p14:creationId xmlns:p14="http://schemas.microsoft.com/office/powerpoint/2010/main" val="279591650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6" name="Content Placeholder 2">
            <a:extLst>
              <a:ext uri="{FF2B5EF4-FFF2-40B4-BE49-F238E27FC236}">
                <a16:creationId xmlns:a16="http://schemas.microsoft.com/office/drawing/2014/main" id="{236B2F3A-EA53-3240-B479-94D39D85E78A}"/>
              </a:ext>
            </a:extLst>
          </p:cNvPr>
          <p:cNvSpPr txBox="1">
            <a:spLocks/>
          </p:cNvSpPr>
          <p:nvPr/>
        </p:nvSpPr>
        <p:spPr>
          <a:xfrm>
            <a:off x="814136" y="1765467"/>
            <a:ext cx="10794168" cy="3882448"/>
          </a:xfrm>
          <a:prstGeom prst="rect">
            <a:avLst/>
          </a:prstGeom>
        </p:spPr>
        <p:txBody>
          <a:bodyPr>
            <a:normAutofit fontScale="62500" lnSpcReduction="20000"/>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ArcGIS Online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Provides range of accessible out-of-the-box themes for home site </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Offers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5"/>
              </a:rPr>
              <a:t>theme builder for home page</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with built-in accessibility warnings</a:t>
            </a:r>
            <a:b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b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ArcGIS Hub</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Inherits shared organization theme set in Online (if available)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Provides accessible out-of-the-box Calcite theme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Offers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6"/>
              </a:rPr>
              <a:t>theme builder</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for customization (use with contrast checking tools)</a:t>
            </a:r>
            <a:b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b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0" marR="0" lvl="0" indent="0"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ArcGIS Instant Apps</a:t>
            </a:r>
          </a:p>
          <a:p>
            <a:pPr lvl="0">
              <a:buClr>
                <a:srgbClr val="00B9F2">
                  <a:lumMod val="60000"/>
                  <a:lumOff val="40000"/>
                </a:srgbClr>
              </a:buClr>
              <a:defRPr/>
            </a:pPr>
            <a:r>
              <a:rPr lang="en-US" sz="2900" dirty="0">
                <a:solidFill>
                  <a:prstClr val="white"/>
                </a:solidFill>
              </a:rPr>
              <a:t>Inherits shared organization theme set in Online (if available)</a:t>
            </a:r>
          </a:p>
          <a:p>
            <a:pPr lvl="0">
              <a:buClr>
                <a:srgbClr val="00B9F2">
                  <a:lumMod val="60000"/>
                  <a:lumOff val="40000"/>
                </a:srgbClr>
              </a:buClr>
              <a:defRPr/>
            </a:pPr>
            <a:r>
              <a:rPr lang="en-US" sz="2900" dirty="0">
                <a:solidFill>
                  <a:prstClr val="white"/>
                </a:solidFill>
              </a:rPr>
              <a:t>Offers dark and </a:t>
            </a:r>
            <a:r>
              <a:rPr lang="en-US" sz="2900">
                <a:solidFill>
                  <a:prstClr val="white"/>
                </a:solidFill>
              </a:rPr>
              <a:t>light pre-selected themes</a:t>
            </a:r>
            <a:endParaRPr lang="en-US" sz="2900" dirty="0">
              <a:solidFill>
                <a:prstClr val="white"/>
              </a:solidFill>
            </a:endParaRPr>
          </a:p>
        </p:txBody>
      </p:sp>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Accessible Color Pallets in Esri Applications</a:t>
            </a:r>
          </a:p>
        </p:txBody>
      </p:sp>
      <p:sp>
        <p:nvSpPr>
          <p:cNvPr id="2" name="Title 1">
            <a:extLst>
              <a:ext uri="{FF2B5EF4-FFF2-40B4-BE49-F238E27FC236}">
                <a16:creationId xmlns:a16="http://schemas.microsoft.com/office/drawing/2014/main" id="{56193AF4-2D05-2141-A481-55E6B03583ED}"/>
              </a:ext>
            </a:extLst>
          </p:cNvPr>
          <p:cNvSpPr>
            <a:spLocks noGrp="1"/>
          </p:cNvSpPr>
          <p:nvPr>
            <p:ph type="title"/>
          </p:nvPr>
        </p:nvSpPr>
        <p:spPr/>
        <p:txBody>
          <a:bodyPr/>
          <a:lstStyle/>
          <a:p>
            <a:r>
              <a:rPr lang="en-US" dirty="0"/>
              <a:t>Theming</a:t>
            </a:r>
          </a:p>
        </p:txBody>
      </p:sp>
    </p:spTree>
    <p:extLst>
      <p:ext uri="{BB962C8B-B14F-4D97-AF65-F5344CB8AC3E}">
        <p14:creationId xmlns:p14="http://schemas.microsoft.com/office/powerpoint/2010/main" val="288514922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52B7F-B68A-274D-8FEB-46EBB8812656}"/>
              </a:ext>
            </a:extLst>
          </p:cNvPr>
          <p:cNvSpPr>
            <a:spLocks noGrp="1"/>
          </p:cNvSpPr>
          <p:nvPr>
            <p:ph type="title"/>
          </p:nvPr>
        </p:nvSpPr>
        <p:spPr>
          <a:xfrm>
            <a:off x="685800" y="3017611"/>
            <a:ext cx="10826496" cy="677108"/>
          </a:xfrm>
        </p:spPr>
        <p:txBody>
          <a:bodyPr/>
          <a:lstStyle/>
          <a:p>
            <a:r>
              <a:rPr lang="en-US" sz="4400" dirty="0"/>
              <a:t>Demo: Applying an Accessible Theme</a:t>
            </a:r>
          </a:p>
        </p:txBody>
      </p:sp>
    </p:spTree>
    <p:extLst>
      <p:ext uri="{BB962C8B-B14F-4D97-AF65-F5344CB8AC3E}">
        <p14:creationId xmlns:p14="http://schemas.microsoft.com/office/powerpoint/2010/main" val="357414050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pic>
        <p:nvPicPr>
          <p:cNvPr id="7" name="Picture 6" descr="accessible basemap examples, light and dark tiles">
            <a:extLst>
              <a:ext uri="{FF2B5EF4-FFF2-40B4-BE49-F238E27FC236}">
                <a16:creationId xmlns:a16="http://schemas.microsoft.com/office/drawing/2014/main" id="{061275AB-F43A-0448-8E37-895FAE1BCDDC}"/>
              </a:ext>
            </a:extLst>
          </p:cNvPr>
          <p:cNvPicPr>
            <a:picLocks noChangeAspect="1"/>
          </p:cNvPicPr>
          <p:nvPr/>
        </p:nvPicPr>
        <p:blipFill>
          <a:blip r:embed="rId5"/>
          <a:stretch>
            <a:fillRect/>
          </a:stretch>
        </p:blipFill>
        <p:spPr>
          <a:xfrm>
            <a:off x="0" y="1587524"/>
            <a:ext cx="12192000" cy="4145280"/>
          </a:xfrm>
          <a:prstGeom prst="rect">
            <a:avLst/>
          </a:prstGeom>
        </p:spPr>
      </p:pic>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Setting an Accessible </a:t>
            </a:r>
            <a:r>
              <a:rPr kumimoji="0" lang="en-US" sz="2200" b="0" i="0" u="none" strike="noStrike" kern="1200" cap="none" spc="0" normalizeH="0" baseline="0" noProof="0" dirty="0" err="1">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Basemap</a:t>
            </a:r>
            <a:endPar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2" name="Title 1">
            <a:extLst>
              <a:ext uri="{FF2B5EF4-FFF2-40B4-BE49-F238E27FC236}">
                <a16:creationId xmlns:a16="http://schemas.microsoft.com/office/drawing/2014/main" id="{BE50F49B-5C5C-1341-AF3C-AF74705CF67E}"/>
              </a:ext>
            </a:extLst>
          </p:cNvPr>
          <p:cNvSpPr>
            <a:spLocks noGrp="1"/>
          </p:cNvSpPr>
          <p:nvPr>
            <p:ph type="title"/>
          </p:nvPr>
        </p:nvSpPr>
        <p:spPr/>
        <p:txBody>
          <a:bodyPr/>
          <a:lstStyle/>
          <a:p>
            <a:r>
              <a:rPr lang="en-US" dirty="0"/>
              <a:t>Accessible </a:t>
            </a:r>
            <a:r>
              <a:rPr lang="en-US" dirty="0" err="1"/>
              <a:t>Basemaps</a:t>
            </a:r>
            <a:r>
              <a:rPr lang="en-US" dirty="0"/>
              <a:t> (1/2)</a:t>
            </a:r>
          </a:p>
        </p:txBody>
      </p:sp>
    </p:spTree>
    <p:extLst>
      <p:ext uri="{BB962C8B-B14F-4D97-AF65-F5344CB8AC3E}">
        <p14:creationId xmlns:p14="http://schemas.microsoft.com/office/powerpoint/2010/main" val="235640423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6" name="Content Placeholder 2">
            <a:extLst>
              <a:ext uri="{FF2B5EF4-FFF2-40B4-BE49-F238E27FC236}">
                <a16:creationId xmlns:a16="http://schemas.microsoft.com/office/drawing/2014/main" id="{CED2599E-7863-314D-9253-E9C864917380}"/>
              </a:ext>
            </a:extLst>
          </p:cNvPr>
          <p:cNvSpPr txBox="1">
            <a:spLocks/>
          </p:cNvSpPr>
          <p:nvPr/>
        </p:nvSpPr>
        <p:spPr>
          <a:xfrm>
            <a:off x="838200" y="1825625"/>
            <a:ext cx="10359452" cy="3882448"/>
          </a:xfrm>
          <a:prstGeom prst="rect">
            <a:avLst/>
          </a:prstGeom>
        </p:spPr>
        <p:txBody>
          <a:bodyPr>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Andy Skinner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esri</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has created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basemaps</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that adhere to WCAG-AA standards; they are now part of the ArcGIS Living Atlas of the World.</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5"/>
              </a:rPr>
              <a:t>Light Basemap</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6"/>
              </a:rPr>
              <a:t>Dark Basemap</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lang="en-US" sz="2000" dirty="0">
                <a:solidFill>
                  <a:prstClr val="white"/>
                </a:solidFill>
                <a:ea typeface="ＭＳ Ｐゴシック"/>
                <a:hlinkClick r:id="rId7"/>
              </a:rPr>
              <a:t>Gray </a:t>
            </a:r>
            <a:r>
              <a:rPr lang="en-US" sz="2000" dirty="0" err="1">
                <a:solidFill>
                  <a:prstClr val="white"/>
                </a:solidFill>
                <a:ea typeface="ＭＳ Ｐゴシック"/>
                <a:hlinkClick r:id="rId7"/>
              </a:rPr>
              <a:t>Basemap</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Or search Google for “ArcGIS blog accessible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basemap</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These can be used in Map Viewer (web maps, scenes), Instant Apps, </a:t>
            </a:r>
            <a:r>
              <a:rPr kumimoji="0" lang="en-US" sz="24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StoryMaps</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(express maps, map tours), and Hub sites.</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To use, add to your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8"/>
              </a:rPr>
              <a:t>Online basemap gallery</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then set in Hub under Site Settings &gt;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9"/>
              </a:rPr>
              <a:t>Custom Basemap</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or in Story Maps under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0"/>
              </a:rPr>
              <a:t>Add Map</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p>
        </p:txBody>
      </p:sp>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Setting an Accessible </a:t>
            </a:r>
            <a:r>
              <a:rPr kumimoji="0" lang="en-US" sz="2200" b="0" i="0" u="none" strike="noStrike" kern="1200" cap="none" spc="0" normalizeH="0" baseline="0" noProof="0" dirty="0" err="1">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Basemap</a:t>
            </a:r>
            <a:endPar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2" name="Title 1">
            <a:extLst>
              <a:ext uri="{FF2B5EF4-FFF2-40B4-BE49-F238E27FC236}">
                <a16:creationId xmlns:a16="http://schemas.microsoft.com/office/drawing/2014/main" id="{227F6CA6-C166-924D-BF1B-ACEBA6DDA746}"/>
              </a:ext>
            </a:extLst>
          </p:cNvPr>
          <p:cNvSpPr>
            <a:spLocks noGrp="1"/>
          </p:cNvSpPr>
          <p:nvPr>
            <p:ph type="title"/>
          </p:nvPr>
        </p:nvSpPr>
        <p:spPr/>
        <p:txBody>
          <a:bodyPr/>
          <a:lstStyle/>
          <a:p>
            <a:r>
              <a:rPr lang="en-US" dirty="0"/>
              <a:t>Accessible </a:t>
            </a:r>
            <a:r>
              <a:rPr lang="en-US" dirty="0" err="1"/>
              <a:t>Basemaps</a:t>
            </a:r>
            <a:r>
              <a:rPr lang="en-US" dirty="0"/>
              <a:t> (2/2)</a:t>
            </a:r>
          </a:p>
        </p:txBody>
      </p:sp>
    </p:spTree>
    <p:extLst>
      <p:ext uri="{BB962C8B-B14F-4D97-AF65-F5344CB8AC3E}">
        <p14:creationId xmlns:p14="http://schemas.microsoft.com/office/powerpoint/2010/main" val="326151792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69C-30AE-7547-BC96-B787E6924F99}"/>
              </a:ext>
            </a:extLst>
          </p:cNvPr>
          <p:cNvSpPr>
            <a:spLocks noGrp="1"/>
          </p:cNvSpPr>
          <p:nvPr>
            <p:ph type="title"/>
          </p:nvPr>
        </p:nvSpPr>
        <p:spPr>
          <a:xfrm>
            <a:off x="685800" y="3180896"/>
            <a:ext cx="10826496" cy="677108"/>
          </a:xfrm>
        </p:spPr>
        <p:txBody>
          <a:bodyPr/>
          <a:lstStyle/>
          <a:p>
            <a:r>
              <a:rPr lang="en-US" sz="4400" dirty="0"/>
              <a:t>Demo: Tying it all Together</a:t>
            </a:r>
          </a:p>
        </p:txBody>
      </p:sp>
      <p:sp>
        <p:nvSpPr>
          <p:cNvPr id="3" name="TextBox 2">
            <a:extLst>
              <a:ext uri="{FF2B5EF4-FFF2-40B4-BE49-F238E27FC236}">
                <a16:creationId xmlns:a16="http://schemas.microsoft.com/office/drawing/2014/main" id="{2E5F3A61-68E1-954F-989A-9E331D0FF81E}"/>
              </a:ext>
            </a:extLst>
          </p:cNvPr>
          <p:cNvSpPr txBox="1"/>
          <p:nvPr/>
        </p:nvSpPr>
        <p:spPr>
          <a:xfrm>
            <a:off x="607310" y="3789360"/>
            <a:ext cx="73793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Setting an accessible </a:t>
            </a:r>
            <a:r>
              <a:rPr kumimoji="0" lang="en-US" sz="2400" b="0" i="0" u="none" strike="noStrike" kern="1200" cap="none" spc="0" normalizeH="0" baseline="0" noProof="0" dirty="0" err="1">
                <a:ln>
                  <a:noFill/>
                </a:ln>
                <a:solidFill>
                  <a:prstClr val="white">
                    <a:lumMod val="95000"/>
                  </a:prstClr>
                </a:solidFill>
                <a:effectLst/>
                <a:uLnTx/>
                <a:uFillTx/>
                <a:latin typeface="Calibri" panose="020F0502020204030204" pitchFamily="34" charset="0"/>
                <a:ea typeface="ＭＳ Ｐゴシック"/>
              </a:rPr>
              <a:t>basemap</a:t>
            </a: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 &amp; VoiceOver demo</a:t>
            </a:r>
          </a:p>
        </p:txBody>
      </p:sp>
    </p:spTree>
    <p:extLst>
      <p:ext uri="{BB962C8B-B14F-4D97-AF65-F5344CB8AC3E}">
        <p14:creationId xmlns:p14="http://schemas.microsoft.com/office/powerpoint/2010/main" val="243858304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5EEB28-9E97-2344-B0B7-EAAC66A5C45A}"/>
              </a:ext>
            </a:extLst>
          </p:cNvPr>
          <p:cNvSpPr txBox="1"/>
          <p:nvPr/>
        </p:nvSpPr>
        <p:spPr>
          <a:xfrm>
            <a:off x="585538" y="3386587"/>
            <a:ext cx="73793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Do-It-Yourself (DIY) Testing</a:t>
            </a:r>
          </a:p>
        </p:txBody>
      </p:sp>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4213" y="2712985"/>
            <a:ext cx="15083318" cy="677108"/>
          </a:xfrm>
        </p:spPr>
        <p:txBody>
          <a:bodyPr/>
          <a:lstStyle/>
          <a:p>
            <a:r>
              <a:rPr lang="en-US" sz="4400" b="1" dirty="0"/>
              <a:t>Automated Testing</a:t>
            </a:r>
          </a:p>
        </p:txBody>
      </p:sp>
    </p:spTree>
    <p:extLst>
      <p:ext uri="{BB962C8B-B14F-4D97-AF65-F5344CB8AC3E}">
        <p14:creationId xmlns:p14="http://schemas.microsoft.com/office/powerpoint/2010/main" val="290955321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DF57F5-D3DA-1E40-952A-B2B60B902666}"/>
              </a:ext>
            </a:extLst>
          </p:cNvPr>
          <p:cNvSpPr txBox="1"/>
          <p:nvPr/>
        </p:nvSpPr>
        <p:spPr>
          <a:xfrm>
            <a:off x="849745" y="5876637"/>
            <a:ext cx="101415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Related Guidelines: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3"/>
              </a:rPr>
              <a:t>1.4.3 Contrast (Minimum)</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 </a:t>
            </a:r>
            <a:r>
              <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hlinkClick r:id="rId4"/>
              </a:rPr>
              <a:t>1.4.11 Non-Text Contrast</a:t>
            </a:r>
            <a:endParaRPr kumimoji="0" lang="en-US" sz="20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endParaRPr>
          </a:p>
        </p:txBody>
      </p:sp>
      <p:sp>
        <p:nvSpPr>
          <p:cNvPr id="6" name="Content Placeholder 2">
            <a:extLst>
              <a:ext uri="{FF2B5EF4-FFF2-40B4-BE49-F238E27FC236}">
                <a16:creationId xmlns:a16="http://schemas.microsoft.com/office/drawing/2014/main" id="{DBB71A27-CA98-F245-BF22-B1D9672A26E0}"/>
              </a:ext>
            </a:extLst>
          </p:cNvPr>
          <p:cNvSpPr txBox="1">
            <a:spLocks/>
          </p:cNvSpPr>
          <p:nvPr/>
        </p:nvSpPr>
        <p:spPr>
          <a:xfrm>
            <a:off x="838200" y="1825625"/>
            <a:ext cx="10359452" cy="3877344"/>
          </a:xfrm>
          <a:prstGeom prst="rect">
            <a:avLst/>
          </a:prstGeom>
        </p:spPr>
        <p:txBody>
          <a:bodyPr>
            <a:normAutofit fontScale="92500" lnSpcReduction="10000"/>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0" i="0" kern="1200">
                <a:solidFill>
                  <a:schemeClr val="tx1"/>
                </a:solidFill>
                <a:latin typeface="Calibri" panose="020F0502020204030204" pitchFamily="34" charset="0"/>
                <a:ea typeface="+mn-ea"/>
                <a:cs typeface="Calibri" panose="020F0502020204030204" pitchFamily="34"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Calibri" panose="020F0502020204030204" pitchFamily="34" charset="0"/>
                <a:ea typeface="+mn-ea"/>
                <a:cs typeface="Calibri" panose="020F0502020204030204" pitchFamily="34"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Calibri" panose="020F0502020204030204" pitchFamily="34" charset="0"/>
                <a:ea typeface="+mn-ea"/>
                <a:cs typeface="Calibri" panose="020F0502020204030204" pitchFamily="34"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Automated accessibility testing tools</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5"/>
              </a:rPr>
              <a:t>aXe plugin</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(Chrome, Firefox, Edge, Android)</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6"/>
              </a:rPr>
              <a:t>Lighthouse plugin</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(Chrome)</a:t>
            </a:r>
          </a:p>
          <a:p>
            <a:pPr marL="176213" marR="0" lvl="0" indent="-176213" algn="l" defTabSz="457200" rtl="0" eaLnBrk="1" fontAlgn="auto" latinLnBrk="0" hangingPunct="1">
              <a:lnSpc>
                <a:spcPct val="100000"/>
              </a:lnSpc>
              <a:spcBef>
                <a:spcPts val="300"/>
              </a:spcBef>
              <a:spcAft>
                <a:spcPts val="600"/>
              </a:spcAft>
              <a:buClr>
                <a:srgbClr val="00B9F2">
                  <a:lumMod val="60000"/>
                  <a:lumOff val="40000"/>
                </a:srgbClr>
              </a:buClr>
              <a:buSzPct val="80000"/>
              <a:buFont typeface="Arial"/>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Manual Testing</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7"/>
              </a:rPr>
              <a:t>Navigating as a sighted keyboard individual</a:t>
            </a: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Navigating with a screen-reader </a:t>
            </a:r>
          </a:p>
          <a:p>
            <a:pPr marL="795528" marR="0" lvl="2"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8"/>
              </a:rPr>
              <a:t>VoiceOver</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9"/>
              </a:rPr>
              <a:t>NVDA</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0"/>
              </a:rPr>
              <a:t>JAWS</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1"/>
              </a:rPr>
              <a:t>Narrator</a:t>
            </a: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Navigating with voice recognition technology </a:t>
            </a:r>
          </a:p>
          <a:p>
            <a:pPr marL="795528" marR="0" lvl="2"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Dragon Naturally Speaking,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2"/>
              </a:rPr>
              <a:t>Speech Recognition Anywhere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(Chrome plugin), </a:t>
            </a:r>
          </a:p>
          <a:p>
            <a:pPr marL="621792" marR="0" lvl="2" indent="0"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3"/>
              </a:rPr>
              <a:t>Voice Control</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(MacOS Catalina), </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hlinkClick r:id="rId14"/>
              </a:rPr>
              <a:t>Voice Recognition</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 (Windows 10)</a:t>
            </a: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a:p>
            <a:pPr marL="457200" marR="0" lvl="1" indent="-173736" algn="l" defTabSz="457200" rtl="0" eaLnBrk="1" fontAlgn="auto" latinLnBrk="0" hangingPunct="1">
              <a:lnSpc>
                <a:spcPct val="100000"/>
              </a:lnSpc>
              <a:spcBef>
                <a:spcPts val="0"/>
              </a:spcBef>
              <a:spcAft>
                <a:spcPts val="600"/>
              </a:spcAft>
              <a:buClr>
                <a:srgbClr val="00B9F2">
                  <a:lumMod val="60000"/>
                  <a:lumOff val="40000"/>
                </a:srgbClr>
              </a:buClr>
              <a:buSzPct val="80000"/>
              <a:buFont typeface="Lucida Grande"/>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9" name="TextBox 8">
            <a:extLst>
              <a:ext uri="{FF2B5EF4-FFF2-40B4-BE49-F238E27FC236}">
                <a16:creationId xmlns:a16="http://schemas.microsoft.com/office/drawing/2014/main" id="{6A6967BD-3ED0-6346-B2E4-0D0DB7279013}"/>
              </a:ext>
            </a:extLst>
          </p:cNvPr>
          <p:cNvSpPr txBox="1"/>
          <p:nvPr/>
        </p:nvSpPr>
        <p:spPr>
          <a:xfrm>
            <a:off x="584677" y="1077252"/>
            <a:ext cx="58883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65000"/>
                    <a:lumOff val="35000"/>
                  </a:prstClr>
                </a:solidFill>
                <a:effectLst/>
                <a:uLnTx/>
                <a:uFillTx/>
                <a:latin typeface="Calibri" panose="020F0502020204030204" pitchFamily="34" charset="0"/>
                <a:ea typeface="ＭＳ Ｐゴシック"/>
                <a:cs typeface="Calibri" panose="020F0502020204030204" pitchFamily="34" charset="0"/>
              </a:rPr>
              <a:t>DIY Accessibility Testing</a:t>
            </a:r>
          </a:p>
        </p:txBody>
      </p:sp>
      <p:sp>
        <p:nvSpPr>
          <p:cNvPr id="2" name="Title 1">
            <a:extLst>
              <a:ext uri="{FF2B5EF4-FFF2-40B4-BE49-F238E27FC236}">
                <a16:creationId xmlns:a16="http://schemas.microsoft.com/office/drawing/2014/main" id="{ADC5790A-184D-534C-8E96-E9F48A155276}"/>
              </a:ext>
            </a:extLst>
          </p:cNvPr>
          <p:cNvSpPr>
            <a:spLocks noGrp="1"/>
          </p:cNvSpPr>
          <p:nvPr>
            <p:ph type="title"/>
          </p:nvPr>
        </p:nvSpPr>
        <p:spPr/>
        <p:txBody>
          <a:bodyPr/>
          <a:lstStyle/>
          <a:p>
            <a:r>
              <a:rPr lang="en-US" dirty="0"/>
              <a:t>Testing Tools</a:t>
            </a:r>
          </a:p>
        </p:txBody>
      </p:sp>
    </p:spTree>
    <p:extLst>
      <p:ext uri="{BB962C8B-B14F-4D97-AF65-F5344CB8AC3E}">
        <p14:creationId xmlns:p14="http://schemas.microsoft.com/office/powerpoint/2010/main" val="71237920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esri.com Accessibility Overview webpage">
            <a:extLst>
              <a:ext uri="{FF2B5EF4-FFF2-40B4-BE49-F238E27FC236}">
                <a16:creationId xmlns:a16="http://schemas.microsoft.com/office/drawing/2014/main" id="{F3DCD7E4-8AD6-4F3B-A10B-A4B950AB35BD}"/>
              </a:ext>
            </a:extLst>
          </p:cNvPr>
          <p:cNvPicPr>
            <a:picLocks noChangeAspect="1"/>
          </p:cNvPicPr>
          <p:nvPr/>
        </p:nvPicPr>
        <p:blipFill>
          <a:blip r:embed="rId3"/>
          <a:stretch>
            <a:fillRect/>
          </a:stretch>
        </p:blipFill>
        <p:spPr>
          <a:xfrm>
            <a:off x="5879039" y="2315584"/>
            <a:ext cx="5625574" cy="3856616"/>
          </a:xfrm>
          <a:prstGeom prst="rect">
            <a:avLst/>
          </a:prstGeom>
        </p:spPr>
      </p:pic>
      <p:sp>
        <p:nvSpPr>
          <p:cNvPr id="6" name="Rectangle 6">
            <a:extLst>
              <a:ext uri="{FF2B5EF4-FFF2-40B4-BE49-F238E27FC236}">
                <a16:creationId xmlns:a16="http://schemas.microsoft.com/office/drawing/2014/main" id="{CC14C5FE-4DE0-4AD7-8231-C5E40B827D9B}"/>
              </a:ext>
            </a:extLst>
          </p:cNvPr>
          <p:cNvSpPr txBox="1">
            <a:spLocks noChangeArrowheads="1"/>
          </p:cNvSpPr>
          <p:nvPr/>
        </p:nvSpPr>
        <p:spPr>
          <a:xfrm>
            <a:off x="8114617" y="1742609"/>
            <a:ext cx="3389996" cy="697761"/>
          </a:xfrm>
          <a:prstGeom prst="rect">
            <a:avLst/>
          </a:prstGeom>
          <a:noFill/>
        </p:spPr>
        <p:txBody>
          <a:bodyPr vert="horz" lIns="0" tIns="0" rIns="0" bIns="0" rtlCol="0" anchor="t">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400" b="0"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0" lvl="1" indent="0" algn="ctr">
              <a:buNone/>
            </a:pPr>
            <a:r>
              <a:rPr lang="en-US" sz="2400" b="0" dirty="0">
                <a:latin typeface="Calibri" panose="020F0502020204030204" pitchFamily="34" charset="0"/>
                <a:cs typeface="Calibri" panose="020F0502020204030204" pitchFamily="34" charset="0"/>
                <a:hlinkClick r:id="rId4"/>
              </a:rPr>
              <a:t>EsriAccessibility@esri.com</a:t>
            </a:r>
            <a:endParaRPr lang="en-US" sz="2400" b="0" dirty="0">
              <a:latin typeface="Calibri" panose="020F0502020204030204" pitchFamily="34" charset="0"/>
              <a:cs typeface="Calibri" panose="020F0502020204030204" pitchFamily="34" charset="0"/>
            </a:endParaRPr>
          </a:p>
          <a:p>
            <a:pPr marL="0" indent="0">
              <a:buFont typeface="Arial"/>
              <a:buNone/>
            </a:pPr>
            <a:endParaRPr lang="en-US" sz="3200" dirty="0"/>
          </a:p>
          <a:p>
            <a:pPr lvl="1"/>
            <a:endParaRPr lang="en-US" sz="2400" b="0" dirty="0"/>
          </a:p>
          <a:p>
            <a:pPr marL="0" indent="0">
              <a:buFont typeface="Arial"/>
              <a:buNone/>
            </a:pPr>
            <a:endParaRPr lang="en-US" sz="3200" dirty="0"/>
          </a:p>
          <a:p>
            <a:pPr lvl="1"/>
            <a:endParaRPr lang="en-US" sz="2400" dirty="0"/>
          </a:p>
        </p:txBody>
      </p:sp>
      <p:sp>
        <p:nvSpPr>
          <p:cNvPr id="5" name="Content Placeholder 2">
            <a:extLst>
              <a:ext uri="{FF2B5EF4-FFF2-40B4-BE49-F238E27FC236}">
                <a16:creationId xmlns:a16="http://schemas.microsoft.com/office/drawing/2014/main" id="{0AC92F56-7C87-4E87-9A37-CA3202476E3E}"/>
              </a:ext>
            </a:extLst>
          </p:cNvPr>
          <p:cNvSpPr>
            <a:spLocks noGrp="1"/>
          </p:cNvSpPr>
          <p:nvPr>
            <p:ph sz="quarter" idx="10"/>
          </p:nvPr>
        </p:nvSpPr>
        <p:spPr/>
        <p:txBody>
          <a:bodyPr/>
          <a:lstStyle/>
          <a:p>
            <a:r>
              <a:rPr lang="en-US" dirty="0">
                <a:latin typeface="Calibri" panose="020F0502020204030204" pitchFamily="34" charset="0"/>
                <a:cs typeface="Calibri" panose="020F0502020204030204" pitchFamily="34" charset="0"/>
                <a:hlinkClick r:id="rId5"/>
              </a:rPr>
              <a:t>Esri Accessibility</a:t>
            </a:r>
            <a:endParaRPr lang="en-US" dirty="0">
              <a:latin typeface="Calibri" panose="020F0502020204030204" pitchFamily="34" charset="0"/>
              <a:cs typeface="Calibri" panose="020F0502020204030204" pitchFamily="34" charset="0"/>
            </a:endParaRPr>
          </a:p>
          <a:p>
            <a:pPr lvl="1"/>
            <a:r>
              <a:rPr lang="en-US" b="0" dirty="0">
                <a:latin typeface="Calibri" panose="020F0502020204030204" pitchFamily="34" charset="0"/>
                <a:cs typeface="Calibri" panose="020F0502020204030204" pitchFamily="34" charset="0"/>
                <a:hlinkClick r:id="rId6"/>
              </a:rPr>
              <a:t>Accessibility Conformance Reports</a:t>
            </a:r>
            <a:endParaRPr lang="en-US" b="0" dirty="0">
              <a:latin typeface="Calibri" panose="020F0502020204030204" pitchFamily="34" charset="0"/>
              <a:cs typeface="Calibri" panose="020F0502020204030204" pitchFamily="34" charset="0"/>
            </a:endParaRPr>
          </a:p>
          <a:p>
            <a:pPr lvl="1"/>
            <a:r>
              <a:rPr lang="en-US" b="0" dirty="0">
                <a:latin typeface="Calibri" panose="020F0502020204030204" pitchFamily="34" charset="0"/>
                <a:cs typeface="Calibri" panose="020F0502020204030204" pitchFamily="34" charset="0"/>
                <a:hlinkClick r:id="rId7"/>
              </a:rPr>
              <a:t>Resources (articles, blogs, videos)</a:t>
            </a:r>
            <a:endParaRPr lang="en-US" b="0" dirty="0">
              <a:latin typeface="Calibri" panose="020F0502020204030204" pitchFamily="34" charset="0"/>
              <a:cs typeface="Calibri" panose="020F0502020204030204" pitchFamily="34" charset="0"/>
            </a:endParaRPr>
          </a:p>
          <a:p>
            <a:pPr lvl="1"/>
            <a:r>
              <a:rPr lang="en-US" b="0" dirty="0">
                <a:latin typeface="Calibri" panose="020F0502020204030204" pitchFamily="34" charset="0"/>
                <a:cs typeface="Calibri" panose="020F0502020204030204" pitchFamily="34" charset="0"/>
                <a:hlinkClick r:id="rId8"/>
              </a:rPr>
              <a:t>Common Questions</a:t>
            </a:r>
            <a:endParaRPr lang="en-US" b="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9"/>
              </a:rPr>
              <a:t>Esri Community </a:t>
            </a:r>
            <a:r>
              <a:rPr lang="en-US" dirty="0">
                <a:latin typeface="Calibri" panose="020F0502020204030204" pitchFamily="34" charset="0"/>
                <a:cs typeface="Calibri" panose="020F0502020204030204" pitchFamily="34" charset="0"/>
                <a:hlinkClick r:id="rId10"/>
              </a:rPr>
              <a:t>–</a:t>
            </a:r>
            <a:r>
              <a:rPr lang="en-US" dirty="0">
                <a:latin typeface="Calibri" panose="020F0502020204030204" pitchFamily="34" charset="0"/>
                <a:cs typeface="Calibri" panose="020F0502020204030204" pitchFamily="34" charset="0"/>
                <a:hlinkClick r:id="rId9"/>
              </a:rPr>
              <a:t> Accessibility</a:t>
            </a:r>
            <a:endParaRPr lang="en-US" dirty="0">
              <a:latin typeface="Calibri" panose="020F0502020204030204" pitchFamily="34" charset="0"/>
              <a:cs typeface="Calibri" panose="020F0502020204030204" pitchFamily="34" charset="0"/>
            </a:endParaRPr>
          </a:p>
          <a:p>
            <a:pPr lvl="1"/>
            <a:r>
              <a:rPr lang="en-US" b="0" dirty="0">
                <a:latin typeface="Calibri" panose="020F0502020204030204" pitchFamily="34" charset="0"/>
                <a:cs typeface="Calibri" panose="020F0502020204030204" pitchFamily="34" charset="0"/>
              </a:rPr>
              <a:t>Questions</a:t>
            </a:r>
          </a:p>
          <a:p>
            <a:pPr lvl="1"/>
            <a:r>
              <a:rPr lang="en-US" b="0" dirty="0">
                <a:latin typeface="Calibri" panose="020F0502020204030204" pitchFamily="34" charset="0"/>
                <a:cs typeface="Calibri" panose="020F0502020204030204" pitchFamily="34" charset="0"/>
              </a:rPr>
              <a:t>Documents</a:t>
            </a:r>
          </a:p>
          <a:p>
            <a:pPr lvl="1"/>
            <a:r>
              <a:rPr lang="en-US" b="0" dirty="0">
                <a:latin typeface="Calibri" panose="020F0502020204030204" pitchFamily="34" charset="0"/>
                <a:cs typeface="Calibri" panose="020F0502020204030204" pitchFamily="34" charset="0"/>
              </a:rPr>
              <a:t>Blog</a:t>
            </a:r>
            <a:endParaRPr lang="en-US" b="0" dirty="0">
              <a:latin typeface="Calibri" panose="020F0502020204030204" pitchFamily="34" charset="0"/>
              <a:cs typeface="Calibri" panose="020F0502020204030204" pitchFamily="34" charset="0"/>
              <a:hlinkClick r:id="rId10"/>
            </a:endParaRPr>
          </a:p>
          <a:p>
            <a:r>
              <a:rPr lang="en-US" dirty="0">
                <a:latin typeface="Calibri" panose="020F0502020204030204" pitchFamily="34" charset="0"/>
                <a:cs typeface="Calibri" panose="020F0502020204030204" pitchFamily="34" charset="0"/>
                <a:hlinkClick r:id="rId10"/>
              </a:rPr>
              <a:t>Esri's Commitment to Accessibility</a:t>
            </a:r>
            <a:endParaRPr lang="en-US" dirty="0">
              <a:latin typeface="Calibri" panose="020F0502020204030204" pitchFamily="34" charset="0"/>
              <a:cs typeface="Calibri" panose="020F0502020204030204" pitchFamily="34" charset="0"/>
            </a:endParaRPr>
          </a:p>
        </p:txBody>
      </p:sp>
      <p:sp>
        <p:nvSpPr>
          <p:cNvPr id="11267" name="Rectangle 13"/>
          <p:cNvSpPr>
            <a:spLocks noGrp="1" noChangeArrowheads="1"/>
          </p:cNvSpPr>
          <p:nvPr>
            <p:ph type="title"/>
          </p:nvPr>
        </p:nvSpPr>
        <p:spPr/>
        <p:txBody>
          <a:bodyPr/>
          <a:lstStyle/>
          <a:p>
            <a:r>
              <a:rPr lang="en-US" dirty="0">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9656303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5800" y="3017785"/>
            <a:ext cx="15083318" cy="677108"/>
          </a:xfrm>
        </p:spPr>
        <p:txBody>
          <a:bodyPr/>
          <a:lstStyle/>
          <a:p>
            <a:r>
              <a:rPr lang="en-US" sz="4400" b="1" dirty="0"/>
              <a:t>Q&amp;A</a:t>
            </a:r>
          </a:p>
        </p:txBody>
      </p:sp>
    </p:spTree>
    <p:extLst>
      <p:ext uri="{BB962C8B-B14F-4D97-AF65-F5344CB8AC3E}">
        <p14:creationId xmlns:p14="http://schemas.microsoft.com/office/powerpoint/2010/main" val="3424795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able displaying the range of disabling conditions that may impact human ability. Ranging from permanent conditions to temorary to situational, this table provides examples for the senses of touch, sight, hearing, and speech. For example, blindness, having cataracts, and being a distracted driver are all on a spectrum of disabling conditions related to sight.">
            <a:extLst>
              <a:ext uri="{FF2B5EF4-FFF2-40B4-BE49-F238E27FC236}">
                <a16:creationId xmlns:a16="http://schemas.microsoft.com/office/drawing/2014/main" id="{17671B82-0589-4B44-B4AD-B5FF80263413}"/>
              </a:ext>
            </a:extLst>
          </p:cNvPr>
          <p:cNvGraphicFramePr>
            <a:graphicFrameLocks noGrp="1"/>
          </p:cNvGraphicFramePr>
          <p:nvPr>
            <p:extLst>
              <p:ext uri="{D42A27DB-BD31-4B8C-83A1-F6EECF244321}">
                <p14:modId xmlns:p14="http://schemas.microsoft.com/office/powerpoint/2010/main" val="2452763826"/>
              </p:ext>
            </p:extLst>
          </p:nvPr>
        </p:nvGraphicFramePr>
        <p:xfrm>
          <a:off x="6189507" y="3332748"/>
          <a:ext cx="5088093" cy="2926080"/>
        </p:xfrm>
        <a:graphic>
          <a:graphicData uri="http://schemas.openxmlformats.org/drawingml/2006/table">
            <a:tbl>
              <a:tblPr firstRow="1" bandRow="1">
                <a:tableStyleId>{7E9639D4-E3E2-4D34-9284-5A2195B3D0D7}</a:tableStyleId>
              </a:tblPr>
              <a:tblGrid>
                <a:gridCol w="5088093">
                  <a:extLst>
                    <a:ext uri="{9D8B030D-6E8A-4147-A177-3AD203B41FA5}">
                      <a16:colId xmlns:a16="http://schemas.microsoft.com/office/drawing/2014/main" val="1779671231"/>
                    </a:ext>
                  </a:extLst>
                </a:gridCol>
              </a:tblGrid>
              <a:tr h="691376">
                <a:tc>
                  <a:txBody>
                    <a:bodyPr/>
                    <a:lstStyle/>
                    <a:p>
                      <a:pPr algn="ctr"/>
                      <a:r>
                        <a:rPr lang="en-US" sz="2400" dirty="0">
                          <a:latin typeface="Calibri" panose="020F0502020204030204" pitchFamily="34" charset="0"/>
                          <a:cs typeface="Calibri" panose="020F0502020204030204" pitchFamily="34" charset="0"/>
                        </a:rPr>
                        <a:t>Benefits people without disabilities</a:t>
                      </a:r>
                    </a:p>
                    <a:p>
                      <a:pPr algn="ct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0393996"/>
                  </a:ext>
                </a:extLst>
              </a:tr>
              <a:tr h="756053">
                <a:tc>
                  <a:txBody>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People using different devices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Older people with changing abilities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People with slow Internet or limited bandwidth</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People with temporary disabilities or situational limitations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08461"/>
                  </a:ext>
                </a:extLst>
              </a:tr>
            </a:tbl>
          </a:graphicData>
        </a:graphic>
      </p:graphicFrame>
      <p:graphicFrame>
        <p:nvGraphicFramePr>
          <p:cNvPr id="6" name="Table 5" descr="Table displaying the range of disabling conditions that may impact human ability. Ranging from permanent conditions to temorary to situational, this table provides examples for the senses of touch, sight, hearing, and speech. For example, blindness, having cataracts, and being a distracted driver are all on a spectrum of disabling conditions related to sight.">
            <a:extLst>
              <a:ext uri="{FF2B5EF4-FFF2-40B4-BE49-F238E27FC236}">
                <a16:creationId xmlns:a16="http://schemas.microsoft.com/office/drawing/2014/main" id="{E304AB89-6009-4CA2-BB6D-9A1ADE108A92}"/>
              </a:ext>
            </a:extLst>
          </p:cNvPr>
          <p:cNvGraphicFramePr>
            <a:graphicFrameLocks noGrp="1"/>
          </p:cNvGraphicFramePr>
          <p:nvPr>
            <p:extLst>
              <p:ext uri="{D42A27DB-BD31-4B8C-83A1-F6EECF244321}">
                <p14:modId xmlns:p14="http://schemas.microsoft.com/office/powerpoint/2010/main" val="2818009862"/>
              </p:ext>
            </p:extLst>
          </p:nvPr>
        </p:nvGraphicFramePr>
        <p:xfrm>
          <a:off x="938060" y="3332745"/>
          <a:ext cx="4280670" cy="2926080"/>
        </p:xfrm>
        <a:graphic>
          <a:graphicData uri="http://schemas.openxmlformats.org/drawingml/2006/table">
            <a:tbl>
              <a:tblPr firstRow="1" bandRow="1">
                <a:tableStyleId>{7E9639D4-E3E2-4D34-9284-5A2195B3D0D7}</a:tableStyleId>
              </a:tblPr>
              <a:tblGrid>
                <a:gridCol w="4280670">
                  <a:extLst>
                    <a:ext uri="{9D8B030D-6E8A-4147-A177-3AD203B41FA5}">
                      <a16:colId xmlns:a16="http://schemas.microsoft.com/office/drawing/2014/main" val="1779671231"/>
                    </a:ext>
                  </a:extLst>
                </a:gridCol>
              </a:tblGrid>
              <a:tr h="691376">
                <a:tc>
                  <a:txBody>
                    <a:bodyPr/>
                    <a:lstStyle/>
                    <a:p>
                      <a:pPr algn="ctr"/>
                      <a:r>
                        <a:rPr lang="en-US" sz="2400" dirty="0">
                          <a:latin typeface="Calibri" panose="020F0502020204030204" pitchFamily="34" charset="0"/>
                          <a:cs typeface="Calibri" panose="020F0502020204030204" pitchFamily="34" charset="0"/>
                        </a:rPr>
                        <a:t>Encompasses all disabilities that affect access to the Web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0393996"/>
                  </a:ext>
                </a:extLst>
              </a:tr>
              <a:tr h="756053">
                <a:tc>
                  <a:txBody>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Auditory</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Cognitive</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Neurological</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Physical</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Speech</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Visual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08461"/>
                  </a:ext>
                </a:extLst>
              </a:tr>
            </a:tbl>
          </a:graphicData>
        </a:graphic>
      </p:graphicFrame>
      <p:sp>
        <p:nvSpPr>
          <p:cNvPr id="5" name="Content Placeholder 4">
            <a:extLst>
              <a:ext uri="{FF2B5EF4-FFF2-40B4-BE49-F238E27FC236}">
                <a16:creationId xmlns:a16="http://schemas.microsoft.com/office/drawing/2014/main" id="{E041C1D6-974E-47EA-914A-C74B4F38F724}"/>
              </a:ext>
            </a:extLst>
          </p:cNvPr>
          <p:cNvSpPr>
            <a:spLocks noGrp="1"/>
          </p:cNvSpPr>
          <p:nvPr>
            <p:ph sz="quarter" idx="10"/>
          </p:nvPr>
        </p:nvSpPr>
        <p:spPr>
          <a:xfrm>
            <a:off x="684213" y="1570121"/>
            <a:ext cx="10369296" cy="3429000"/>
          </a:xfrm>
        </p:spPr>
        <p:txBody>
          <a:bodyPr/>
          <a:lstStyle/>
          <a:p>
            <a:r>
              <a:rPr lang="en-US" dirty="0">
                <a:latin typeface="Calibri" panose="020F0502020204030204" pitchFamily="34" charset="0"/>
                <a:cs typeface="Calibri" panose="020F0502020204030204" pitchFamily="34" charset="0"/>
              </a:rPr>
              <a:t>Developing solutions that remove barriers to access</a:t>
            </a:r>
          </a:p>
          <a:p>
            <a:r>
              <a:rPr lang="en-US" dirty="0">
                <a:latin typeface="Calibri" panose="020F0502020204030204" pitchFamily="34" charset="0"/>
                <a:cs typeface="Calibri" panose="020F0502020204030204" pitchFamily="34" charset="0"/>
              </a:rPr>
              <a:t>Creating perceivable, understandable, interactive experiences</a:t>
            </a:r>
          </a:p>
          <a:p>
            <a:r>
              <a:rPr lang="en-US" dirty="0">
                <a:latin typeface="Calibri" panose="020F0502020204030204" pitchFamily="34" charset="0"/>
                <a:cs typeface="Calibri" panose="020F0502020204030204" pitchFamily="34" charset="0"/>
              </a:rPr>
              <a:t>Giving all people an opportunity to contribute</a:t>
            </a:r>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Web Accessibility?</a:t>
            </a:r>
          </a:p>
        </p:txBody>
      </p:sp>
    </p:spTree>
    <p:extLst>
      <p:ext uri="{BB962C8B-B14F-4D97-AF65-F5344CB8AC3E}">
        <p14:creationId xmlns:p14="http://schemas.microsoft.com/office/powerpoint/2010/main" val="185851284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displaying the range of disabling conditions that may impact human ability. Ranging from permanent conditions to temorary to situational, this table provides examples for the senses of touch, sight, hearing, and speech. For example, blindness, having cataracts, and being a distracted driver are all on a spectrum of disabling conditions related to sight.">
            <a:extLst>
              <a:ext uri="{FF2B5EF4-FFF2-40B4-BE49-F238E27FC236}">
                <a16:creationId xmlns:a16="http://schemas.microsoft.com/office/drawing/2014/main" id="{0E3997F0-DA3B-4976-A236-26948D1F6F42}"/>
              </a:ext>
            </a:extLst>
          </p:cNvPr>
          <p:cNvGraphicFramePr>
            <a:graphicFrameLocks noGrp="1"/>
          </p:cNvGraphicFramePr>
          <p:nvPr>
            <p:extLst>
              <p:ext uri="{D42A27DB-BD31-4B8C-83A1-F6EECF244321}">
                <p14:modId xmlns:p14="http://schemas.microsoft.com/office/powerpoint/2010/main" val="4227380993"/>
              </p:ext>
            </p:extLst>
          </p:nvPr>
        </p:nvGraphicFramePr>
        <p:xfrm>
          <a:off x="684213" y="1598195"/>
          <a:ext cx="10820400" cy="3779923"/>
        </p:xfrm>
        <a:graphic>
          <a:graphicData uri="http://schemas.openxmlformats.org/drawingml/2006/table">
            <a:tbl>
              <a:tblPr firstRow="1" bandRow="1">
                <a:tableStyleId>{7E9639D4-E3E2-4D34-9284-5A2195B3D0D7}</a:tableStyleId>
              </a:tblPr>
              <a:tblGrid>
                <a:gridCol w="1865586">
                  <a:extLst>
                    <a:ext uri="{9D8B030D-6E8A-4147-A177-3AD203B41FA5}">
                      <a16:colId xmlns:a16="http://schemas.microsoft.com/office/drawing/2014/main" val="3268088648"/>
                    </a:ext>
                  </a:extLst>
                </a:gridCol>
                <a:gridCol w="2984938">
                  <a:extLst>
                    <a:ext uri="{9D8B030D-6E8A-4147-A177-3AD203B41FA5}">
                      <a16:colId xmlns:a16="http://schemas.microsoft.com/office/drawing/2014/main" val="1779671231"/>
                    </a:ext>
                  </a:extLst>
                </a:gridCol>
                <a:gridCol w="2984938">
                  <a:extLst>
                    <a:ext uri="{9D8B030D-6E8A-4147-A177-3AD203B41FA5}">
                      <a16:colId xmlns:a16="http://schemas.microsoft.com/office/drawing/2014/main" val="3477673813"/>
                    </a:ext>
                  </a:extLst>
                </a:gridCol>
                <a:gridCol w="2984938">
                  <a:extLst>
                    <a:ext uri="{9D8B030D-6E8A-4147-A177-3AD203B41FA5}">
                      <a16:colId xmlns:a16="http://schemas.microsoft.com/office/drawing/2014/main" val="1309818597"/>
                    </a:ext>
                  </a:extLst>
                </a:gridCol>
              </a:tblGrid>
              <a:tr h="703347">
                <a:tc>
                  <a:txBody>
                    <a:bodyPr/>
                    <a:lstStyle/>
                    <a:p>
                      <a:endParaRPr lang="en-US"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latin typeface="Calibri" panose="020F0502020204030204" pitchFamily="34" charset="0"/>
                          <a:cs typeface="Calibri" panose="020F0502020204030204" pitchFamily="34" charset="0"/>
                        </a:rPr>
                        <a:t>Permanent</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latin typeface="Calibri" panose="020F0502020204030204" pitchFamily="34" charset="0"/>
                          <a:cs typeface="Calibri" panose="020F0502020204030204" pitchFamily="34" charset="0"/>
                        </a:rPr>
                        <a:t>Temporary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latin typeface="Calibri" panose="020F0502020204030204" pitchFamily="34" charset="0"/>
                          <a:cs typeface="Calibri" panose="020F0502020204030204" pitchFamily="34" charset="0"/>
                        </a:rPr>
                        <a:t>Situational</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0393996"/>
                  </a:ext>
                </a:extLst>
              </a:tr>
              <a:tr h="769144">
                <a:tc>
                  <a:txBody>
                    <a:bodyPr/>
                    <a:lstStyle/>
                    <a:p>
                      <a:r>
                        <a:rPr lang="en-US" sz="2400" b="1" dirty="0">
                          <a:solidFill>
                            <a:schemeClr val="bg1"/>
                          </a:solidFill>
                          <a:latin typeface="Calibri" panose="020F0502020204030204" pitchFamily="34" charset="0"/>
                          <a:cs typeface="Calibri" panose="020F0502020204030204" pitchFamily="34" charset="0"/>
                        </a:rPr>
                        <a:t>Touch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a:latin typeface="Calibri" panose="020F0502020204030204" pitchFamily="34" charset="0"/>
                          <a:cs typeface="Calibri" panose="020F0502020204030204" pitchFamily="34" charset="0"/>
                        </a:rPr>
                        <a:t>One arm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Arm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New parent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08461"/>
                  </a:ext>
                </a:extLst>
              </a:tr>
              <a:tr h="769144">
                <a:tc>
                  <a:txBody>
                    <a:bodyPr/>
                    <a:lstStyle/>
                    <a:p>
                      <a:r>
                        <a:rPr lang="en-US" sz="2400" b="1" dirty="0">
                          <a:solidFill>
                            <a:schemeClr val="bg1"/>
                          </a:solidFill>
                          <a:latin typeface="Calibri" panose="020F0502020204030204" pitchFamily="34" charset="0"/>
                          <a:cs typeface="Calibri" panose="020F0502020204030204" pitchFamily="34" charset="0"/>
                        </a:rPr>
                        <a:t>See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a:latin typeface="Calibri" panose="020F0502020204030204" pitchFamily="34" charset="0"/>
                          <a:cs typeface="Calibri" panose="020F0502020204030204" pitchFamily="34" charset="0"/>
                        </a:rPr>
                        <a:t>Blind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Cataract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Distracted driver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8726580"/>
                  </a:ext>
                </a:extLst>
              </a:tr>
              <a:tr h="769144">
                <a:tc>
                  <a:txBody>
                    <a:bodyPr/>
                    <a:lstStyle/>
                    <a:p>
                      <a:r>
                        <a:rPr lang="en-US" sz="2400" b="1" dirty="0">
                          <a:solidFill>
                            <a:schemeClr val="bg1"/>
                          </a:solidFill>
                          <a:latin typeface="Calibri" panose="020F0502020204030204" pitchFamily="34" charset="0"/>
                          <a:cs typeface="Calibri" panose="020F0502020204030204" pitchFamily="34" charset="0"/>
                        </a:rPr>
                        <a:t>Hear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a:latin typeface="Calibri" panose="020F0502020204030204" pitchFamily="34" charset="0"/>
                          <a:cs typeface="Calibri" panose="020F0502020204030204" pitchFamily="34" charset="0"/>
                        </a:rPr>
                        <a:t>Deaf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Ear infection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Bartender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4318778"/>
                  </a:ext>
                </a:extLst>
              </a:tr>
              <a:tr h="769144">
                <a:tc>
                  <a:txBody>
                    <a:bodyPr/>
                    <a:lstStyle/>
                    <a:p>
                      <a:r>
                        <a:rPr lang="en-US" sz="2400" b="1" dirty="0">
                          <a:solidFill>
                            <a:schemeClr val="bg1"/>
                          </a:solidFill>
                          <a:latin typeface="Calibri" panose="020F0502020204030204" pitchFamily="34" charset="0"/>
                          <a:cs typeface="Calibri" panose="020F0502020204030204" pitchFamily="34" charset="0"/>
                        </a:rPr>
                        <a:t>Speak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a:latin typeface="Calibri" panose="020F0502020204030204" pitchFamily="34" charset="0"/>
                          <a:cs typeface="Calibri" panose="020F0502020204030204" pitchFamily="34" charset="0"/>
                        </a:rPr>
                        <a:t>Non-verbal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Laryngitis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Calibri" panose="020F0502020204030204" pitchFamily="34" charset="0"/>
                          <a:cs typeface="Calibri" panose="020F0502020204030204" pitchFamily="34" charset="0"/>
                        </a:rPr>
                        <a:t>Dental pain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379114"/>
                  </a:ext>
                </a:extLst>
              </a:tr>
            </a:tbl>
          </a:graphicData>
        </a:graphic>
      </p:graphicFrame>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Disability?</a:t>
            </a:r>
          </a:p>
        </p:txBody>
      </p:sp>
    </p:spTree>
    <p:extLst>
      <p:ext uri="{BB962C8B-B14F-4D97-AF65-F5344CB8AC3E}">
        <p14:creationId xmlns:p14="http://schemas.microsoft.com/office/powerpoint/2010/main" val="13209898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BD64B-BA7C-4047-A238-73B9C3294758}"/>
              </a:ext>
            </a:extLst>
          </p:cNvPr>
          <p:cNvSpPr>
            <a:spLocks noGrp="1"/>
          </p:cNvSpPr>
          <p:nvPr>
            <p:ph sz="quarter" idx="10"/>
          </p:nvPr>
        </p:nvSpPr>
        <p:spPr/>
        <p:txBody>
          <a:bodyPr/>
          <a:lstStyle/>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endParaRPr lang="en-US" sz="5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Sources: </a:t>
            </a:r>
            <a:r>
              <a:rPr lang="en-US" sz="1600" dirty="0">
                <a:latin typeface="Calibri" panose="020F0502020204030204" pitchFamily="34" charset="0"/>
                <a:cs typeface="Calibri" panose="020F0502020204030204" pitchFamily="34" charset="0"/>
                <a:hlinkClick r:id="rId3"/>
              </a:rPr>
              <a:t>CDC Disability Impacts All of Us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4"/>
              </a:rPr>
              <a:t>WHO: Assistive Technology</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5"/>
              </a:rPr>
              <a:t>Bthechange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hlinkClick r:id="rId6"/>
              </a:rPr>
              <a:t>JimThatcher</a:t>
            </a:r>
            <a:endParaRPr lang="en-CA" dirty="0"/>
          </a:p>
        </p:txBody>
      </p:sp>
      <p:sp>
        <p:nvSpPr>
          <p:cNvPr id="7" name="Rectangle 6">
            <a:extLst>
              <a:ext uri="{FF2B5EF4-FFF2-40B4-BE49-F238E27FC236}">
                <a16:creationId xmlns:a16="http://schemas.microsoft.com/office/drawing/2014/main" id="{4D47428D-F4D7-46E9-8477-10C099D79CB0}"/>
              </a:ext>
              <a:ext uri="{C183D7F6-B498-43B3-948B-1728B52AA6E4}">
                <adec:decorative xmlns:adec="http://schemas.microsoft.com/office/drawing/2017/decorative" val="1"/>
              </a:ext>
            </a:extLst>
          </p:cNvPr>
          <p:cNvSpPr/>
          <p:nvPr/>
        </p:nvSpPr>
        <p:spPr bwMode="auto">
          <a:xfrm>
            <a:off x="9047851" y="1596958"/>
            <a:ext cx="2225334" cy="4001725"/>
          </a:xfrm>
          <a:prstGeom prst="rect">
            <a:avLst/>
          </a:prstGeom>
          <a:gradFill flip="none" rotWithShape="1">
            <a:gsLst>
              <a:gs pos="0">
                <a:schemeClr val="accent2">
                  <a:lumMod val="50000"/>
                </a:schemeClr>
              </a:gs>
              <a:gs pos="100000">
                <a:schemeClr val="accent2">
                  <a:lumMod val="50000"/>
                </a:schemeClr>
              </a:gs>
            </a:gsLst>
            <a:path path="circle">
              <a:fillToRect t="100000" r="100000"/>
            </a:path>
            <a:tileRect l="-100000" b="-100000"/>
          </a:gradFill>
          <a:ln w="12700">
            <a:gradFill flip="none" rotWithShape="1">
              <a:gsLst>
                <a:gs pos="0">
                  <a:schemeClr val="tx1">
                    <a:alpha val="50000"/>
                  </a:schemeClr>
                </a:gs>
                <a:gs pos="100000">
                  <a:schemeClr val="tx1">
                    <a:alpha val="0"/>
                  </a:schemeClr>
                </a:gs>
              </a:gsLst>
              <a:lin ang="8100000" scaled="1"/>
              <a:tileRect/>
            </a:gradFill>
            <a:headEnd type="none" w="med" len="med"/>
            <a:tailEnd type="none" w="med" len="med"/>
          </a:ln>
          <a:effectLst>
            <a:outerShdw blurRad="952500" sx="102000" sy="102000" algn="ctr" rotWithShape="0">
              <a:schemeClr val="tx1">
                <a:alpha val="30000"/>
              </a:scheme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dirty="0">
              <a:solidFill>
                <a:srgbClr val="000000"/>
              </a:solidFill>
              <a:latin typeface="Avenir LT Std 55 Roman" panose="020B0503020203020204" pitchFamily="34" charset="0"/>
              <a:ea typeface="ＭＳ Ｐゴシック" pitchFamily="16" charset="-128"/>
              <a:cs typeface="ＭＳ Ｐゴシック" pitchFamily="-97" charset="-128"/>
            </a:endParaRPr>
          </a:p>
        </p:txBody>
      </p:sp>
      <p:sp>
        <p:nvSpPr>
          <p:cNvPr id="10" name="Text Placeholder 1">
            <a:extLst>
              <a:ext uri="{FF2B5EF4-FFF2-40B4-BE49-F238E27FC236}">
                <a16:creationId xmlns:a16="http://schemas.microsoft.com/office/drawing/2014/main" id="{24A25427-9C7B-4078-8680-DE7D8B39446F}"/>
              </a:ext>
            </a:extLst>
          </p:cNvPr>
          <p:cNvSpPr txBox="1">
            <a:spLocks/>
          </p:cNvSpPr>
          <p:nvPr/>
        </p:nvSpPr>
        <p:spPr>
          <a:xfrm>
            <a:off x="9383686" y="4196715"/>
            <a:ext cx="1624497" cy="1107996"/>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l"/>
            <a:r>
              <a:rPr lang="en-US" sz="1800" dirty="0">
                <a:solidFill>
                  <a:schemeClr val="tx1"/>
                </a:solidFill>
                <a:latin typeface="Calibri" panose="020F0502020204030204" pitchFamily="34" charset="0"/>
                <a:cs typeface="Calibri" panose="020F0502020204030204" pitchFamily="34" charset="0"/>
              </a:rPr>
              <a:t>Countries that have web accessibility laws and policies</a:t>
            </a:r>
          </a:p>
        </p:txBody>
      </p:sp>
      <p:cxnSp>
        <p:nvCxnSpPr>
          <p:cNvPr id="12" name="Straight Connector 11">
            <a:extLst>
              <a:ext uri="{FF2B5EF4-FFF2-40B4-BE49-F238E27FC236}">
                <a16:creationId xmlns:a16="http://schemas.microsoft.com/office/drawing/2014/main" id="{5D4365D2-7EF6-444B-B9D1-CFFAA80EDC95}"/>
              </a:ext>
              <a:ext uri="{C183D7F6-B498-43B3-948B-1728B52AA6E4}">
                <adec:decorative xmlns:adec="http://schemas.microsoft.com/office/drawing/2017/decorative" val="1"/>
              </a:ext>
            </a:extLst>
          </p:cNvPr>
          <p:cNvCxnSpPr/>
          <p:nvPr/>
        </p:nvCxnSpPr>
        <p:spPr bwMode="auto">
          <a:xfrm>
            <a:off x="9383686" y="4056451"/>
            <a:ext cx="1624497" cy="0"/>
          </a:xfrm>
          <a:prstGeom prst="line">
            <a:avLst/>
          </a:prstGeom>
          <a:noFill/>
          <a:ln w="15875" cap="flat" cmpd="sng" algn="ctr">
            <a:solidFill>
              <a:schemeClr val="tx1">
                <a:alpha val="25000"/>
              </a:schemeClr>
            </a:solidFill>
            <a:prstDash val="solid"/>
            <a:round/>
            <a:headEnd type="none" w="med" len="med"/>
            <a:tailEnd type="none" w="med" len="med"/>
          </a:ln>
          <a:effectLst/>
        </p:spPr>
      </p:cxnSp>
      <p:sp>
        <p:nvSpPr>
          <p:cNvPr id="26" name="Text Placeholder 1">
            <a:extLst>
              <a:ext uri="{FF2B5EF4-FFF2-40B4-BE49-F238E27FC236}">
                <a16:creationId xmlns:a16="http://schemas.microsoft.com/office/drawing/2014/main" id="{42711935-FB23-4C4E-958B-10E48C2AF87A}"/>
              </a:ext>
            </a:extLst>
          </p:cNvPr>
          <p:cNvSpPr txBox="1">
            <a:spLocks/>
          </p:cNvSpPr>
          <p:nvPr/>
        </p:nvSpPr>
        <p:spPr>
          <a:xfrm>
            <a:off x="9383686" y="3435958"/>
            <a:ext cx="1624497" cy="471347"/>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ctr">
              <a:lnSpc>
                <a:spcPts val="3000"/>
              </a:lnSpc>
            </a:pPr>
            <a:r>
              <a:rPr lang="en-US" sz="5400" b="1" dirty="0">
                <a:solidFill>
                  <a:schemeClr val="tx1"/>
                </a:solidFill>
                <a:latin typeface="Calibri" panose="020F0502020204030204" pitchFamily="34" charset="0"/>
                <a:cs typeface="Calibri" panose="020F0502020204030204" pitchFamily="34" charset="0"/>
              </a:rPr>
              <a:t>25+</a:t>
            </a:r>
          </a:p>
        </p:txBody>
      </p:sp>
      <p:grpSp>
        <p:nvGrpSpPr>
          <p:cNvPr id="27" name="Group 26">
            <a:extLst>
              <a:ext uri="{FF2B5EF4-FFF2-40B4-BE49-F238E27FC236}">
                <a16:creationId xmlns:a16="http://schemas.microsoft.com/office/drawing/2014/main" id="{AD2587AE-F0FA-4FD2-B9B8-3943011CF103}"/>
              </a:ext>
              <a:ext uri="{C183D7F6-B498-43B3-948B-1728B52AA6E4}">
                <adec:decorative xmlns:adec="http://schemas.microsoft.com/office/drawing/2017/decorative" val="1"/>
              </a:ext>
            </a:extLst>
          </p:cNvPr>
          <p:cNvGrpSpPr/>
          <p:nvPr/>
        </p:nvGrpSpPr>
        <p:grpSpPr>
          <a:xfrm>
            <a:off x="9784578" y="2002519"/>
            <a:ext cx="800009" cy="757282"/>
            <a:chOff x="9784578" y="2609640"/>
            <a:chExt cx="800009" cy="757282"/>
          </a:xfrm>
        </p:grpSpPr>
        <p:sp>
          <p:nvSpPr>
            <p:cNvPr id="28" name="Freeform 14">
              <a:extLst>
                <a:ext uri="{FF2B5EF4-FFF2-40B4-BE49-F238E27FC236}">
                  <a16:creationId xmlns:a16="http://schemas.microsoft.com/office/drawing/2014/main" id="{B6736118-B58B-42C5-868E-CD46B8817F64}"/>
                </a:ext>
              </a:extLst>
            </p:cNvPr>
            <p:cNvSpPr>
              <a:spLocks noEditPoints="1"/>
            </p:cNvSpPr>
            <p:nvPr/>
          </p:nvSpPr>
          <p:spPr bwMode="auto">
            <a:xfrm>
              <a:off x="9814044" y="2609640"/>
              <a:ext cx="742550" cy="468512"/>
            </a:xfrm>
            <a:custGeom>
              <a:avLst/>
              <a:gdLst>
                <a:gd name="T0" fmla="*/ 2523 w 2523"/>
                <a:gd name="T1" fmla="*/ 1275 h 1593"/>
                <a:gd name="T2" fmla="*/ 2025 w 2523"/>
                <a:gd name="T3" fmla="*/ 1593 h 1593"/>
                <a:gd name="T4" fmla="*/ 2028 w 2523"/>
                <a:gd name="T5" fmla="*/ 1497 h 1593"/>
                <a:gd name="T6" fmla="*/ 2037 w 2523"/>
                <a:gd name="T7" fmla="*/ 1488 h 1593"/>
                <a:gd name="T8" fmla="*/ 2050 w 2523"/>
                <a:gd name="T9" fmla="*/ 1470 h 1593"/>
                <a:gd name="T10" fmla="*/ 2060 w 2523"/>
                <a:gd name="T11" fmla="*/ 1436 h 1593"/>
                <a:gd name="T12" fmla="*/ 2062 w 2523"/>
                <a:gd name="T13" fmla="*/ 1321 h 1593"/>
                <a:gd name="T14" fmla="*/ 2059 w 2523"/>
                <a:gd name="T15" fmla="*/ 1305 h 1593"/>
                <a:gd name="T16" fmla="*/ 2056 w 2523"/>
                <a:gd name="T17" fmla="*/ 1284 h 1593"/>
                <a:gd name="T18" fmla="*/ 2053 w 2523"/>
                <a:gd name="T19" fmla="*/ 1277 h 1593"/>
                <a:gd name="T20" fmla="*/ 0 w 2523"/>
                <a:gd name="T21" fmla="*/ 1275 h 1593"/>
                <a:gd name="T22" fmla="*/ 464 w 2523"/>
                <a:gd name="T23" fmla="*/ 1297 h 1593"/>
                <a:gd name="T24" fmla="*/ 462 w 2523"/>
                <a:gd name="T25" fmla="*/ 1413 h 1593"/>
                <a:gd name="T26" fmla="*/ 472 w 2523"/>
                <a:gd name="T27" fmla="*/ 1459 h 1593"/>
                <a:gd name="T28" fmla="*/ 499 w 2523"/>
                <a:gd name="T29" fmla="*/ 1499 h 1593"/>
                <a:gd name="T30" fmla="*/ 0 w 2523"/>
                <a:gd name="T31" fmla="*/ 1593 h 1593"/>
                <a:gd name="T32" fmla="*/ 1225 w 2523"/>
                <a:gd name="T33" fmla="*/ 0 h 1593"/>
                <a:gd name="T34" fmla="*/ 1237 w 2523"/>
                <a:gd name="T35" fmla="*/ 8 h 1593"/>
                <a:gd name="T36" fmla="*/ 1252 w 2523"/>
                <a:gd name="T37" fmla="*/ 18 h 1593"/>
                <a:gd name="T38" fmla="*/ 1274 w 2523"/>
                <a:gd name="T39" fmla="*/ 29 h 1593"/>
                <a:gd name="T40" fmla="*/ 1312 w 2523"/>
                <a:gd name="T41" fmla="*/ 39 h 1593"/>
                <a:gd name="T42" fmla="*/ 1369 w 2523"/>
                <a:gd name="T43" fmla="*/ 43 h 1593"/>
                <a:gd name="T44" fmla="*/ 1423 w 2523"/>
                <a:gd name="T45" fmla="*/ 39 h 1593"/>
                <a:gd name="T46" fmla="*/ 1474 w 2523"/>
                <a:gd name="T47" fmla="*/ 27 h 1593"/>
                <a:gd name="T48" fmla="*/ 1528 w 2523"/>
                <a:gd name="T49" fmla="*/ 12 h 1593"/>
                <a:gd name="T50" fmla="*/ 1591 w 2523"/>
                <a:gd name="T51" fmla="*/ 1 h 1593"/>
                <a:gd name="T52" fmla="*/ 1660 w 2523"/>
                <a:gd name="T53" fmla="*/ 2 h 1593"/>
                <a:gd name="T54" fmla="*/ 1721 w 2523"/>
                <a:gd name="T55" fmla="*/ 18 h 1593"/>
                <a:gd name="T56" fmla="*/ 1770 w 2523"/>
                <a:gd name="T57" fmla="*/ 40 h 1593"/>
                <a:gd name="T58" fmla="*/ 1788 w 2523"/>
                <a:gd name="T59" fmla="*/ 274 h 1593"/>
                <a:gd name="T60" fmla="*/ 1747 w 2523"/>
                <a:gd name="T61" fmla="*/ 253 h 1593"/>
                <a:gd name="T62" fmla="*/ 1690 w 2523"/>
                <a:gd name="T63" fmla="*/ 232 h 1593"/>
                <a:gd name="T64" fmla="*/ 1630 w 2523"/>
                <a:gd name="T65" fmla="*/ 224 h 1593"/>
                <a:gd name="T66" fmla="*/ 1559 w 2523"/>
                <a:gd name="T67" fmla="*/ 230 h 1593"/>
                <a:gd name="T68" fmla="*/ 1501 w 2523"/>
                <a:gd name="T69" fmla="*/ 243 h 1593"/>
                <a:gd name="T70" fmla="*/ 1449 w 2523"/>
                <a:gd name="T71" fmla="*/ 257 h 1593"/>
                <a:gd name="T72" fmla="*/ 1397 w 2523"/>
                <a:gd name="T73" fmla="*/ 266 h 1593"/>
                <a:gd name="T74" fmla="*/ 1334 w 2523"/>
                <a:gd name="T75" fmla="*/ 265 h 1593"/>
                <a:gd name="T76" fmla="*/ 1283 w 2523"/>
                <a:gd name="T77" fmla="*/ 256 h 1593"/>
                <a:gd name="T78" fmla="*/ 1252 w 2523"/>
                <a:gd name="T79" fmla="*/ 245 h 1593"/>
                <a:gd name="T80" fmla="*/ 1235 w 2523"/>
                <a:gd name="T81" fmla="*/ 233 h 1593"/>
                <a:gd name="T82" fmla="*/ 1225 w 2523"/>
                <a:gd name="T83" fmla="*/ 224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3" h="1593">
                  <a:moveTo>
                    <a:pt x="2052" y="1275"/>
                  </a:moveTo>
                  <a:lnTo>
                    <a:pt x="2523" y="1275"/>
                  </a:lnTo>
                  <a:lnTo>
                    <a:pt x="2523" y="1593"/>
                  </a:lnTo>
                  <a:lnTo>
                    <a:pt x="2025" y="1593"/>
                  </a:lnTo>
                  <a:lnTo>
                    <a:pt x="2025" y="1499"/>
                  </a:lnTo>
                  <a:lnTo>
                    <a:pt x="2028" y="1497"/>
                  </a:lnTo>
                  <a:lnTo>
                    <a:pt x="2031" y="1494"/>
                  </a:lnTo>
                  <a:lnTo>
                    <a:pt x="2037" y="1488"/>
                  </a:lnTo>
                  <a:lnTo>
                    <a:pt x="2043" y="1481"/>
                  </a:lnTo>
                  <a:lnTo>
                    <a:pt x="2050" y="1470"/>
                  </a:lnTo>
                  <a:lnTo>
                    <a:pt x="2056" y="1456"/>
                  </a:lnTo>
                  <a:lnTo>
                    <a:pt x="2060" y="1436"/>
                  </a:lnTo>
                  <a:lnTo>
                    <a:pt x="2062" y="1413"/>
                  </a:lnTo>
                  <a:lnTo>
                    <a:pt x="2062" y="1321"/>
                  </a:lnTo>
                  <a:lnTo>
                    <a:pt x="2062" y="1314"/>
                  </a:lnTo>
                  <a:lnTo>
                    <a:pt x="2059" y="1305"/>
                  </a:lnTo>
                  <a:lnTo>
                    <a:pt x="2057" y="1294"/>
                  </a:lnTo>
                  <a:lnTo>
                    <a:pt x="2056" y="1284"/>
                  </a:lnTo>
                  <a:lnTo>
                    <a:pt x="2053" y="1277"/>
                  </a:lnTo>
                  <a:lnTo>
                    <a:pt x="2053" y="1277"/>
                  </a:lnTo>
                  <a:lnTo>
                    <a:pt x="2052" y="1275"/>
                  </a:lnTo>
                  <a:close/>
                  <a:moveTo>
                    <a:pt x="0" y="1275"/>
                  </a:moveTo>
                  <a:lnTo>
                    <a:pt x="472" y="1275"/>
                  </a:lnTo>
                  <a:lnTo>
                    <a:pt x="464" y="1297"/>
                  </a:lnTo>
                  <a:lnTo>
                    <a:pt x="462" y="1321"/>
                  </a:lnTo>
                  <a:lnTo>
                    <a:pt x="462" y="1413"/>
                  </a:lnTo>
                  <a:lnTo>
                    <a:pt x="464" y="1438"/>
                  </a:lnTo>
                  <a:lnTo>
                    <a:pt x="472" y="1459"/>
                  </a:lnTo>
                  <a:lnTo>
                    <a:pt x="484" y="1481"/>
                  </a:lnTo>
                  <a:lnTo>
                    <a:pt x="499" y="1499"/>
                  </a:lnTo>
                  <a:lnTo>
                    <a:pt x="499" y="1593"/>
                  </a:lnTo>
                  <a:lnTo>
                    <a:pt x="0" y="1593"/>
                  </a:lnTo>
                  <a:lnTo>
                    <a:pt x="0" y="1275"/>
                  </a:lnTo>
                  <a:close/>
                  <a:moveTo>
                    <a:pt x="1225" y="0"/>
                  </a:moveTo>
                  <a:lnTo>
                    <a:pt x="1231" y="4"/>
                  </a:lnTo>
                  <a:lnTo>
                    <a:pt x="1237" y="8"/>
                  </a:lnTo>
                  <a:lnTo>
                    <a:pt x="1243" y="13"/>
                  </a:lnTo>
                  <a:lnTo>
                    <a:pt x="1252" y="18"/>
                  </a:lnTo>
                  <a:lnTo>
                    <a:pt x="1261" y="24"/>
                  </a:lnTo>
                  <a:lnTo>
                    <a:pt x="1274" y="29"/>
                  </a:lnTo>
                  <a:lnTo>
                    <a:pt x="1291" y="34"/>
                  </a:lnTo>
                  <a:lnTo>
                    <a:pt x="1312" y="39"/>
                  </a:lnTo>
                  <a:lnTo>
                    <a:pt x="1337" y="41"/>
                  </a:lnTo>
                  <a:lnTo>
                    <a:pt x="1369" y="43"/>
                  </a:lnTo>
                  <a:lnTo>
                    <a:pt x="1397" y="42"/>
                  </a:lnTo>
                  <a:lnTo>
                    <a:pt x="1423" y="39"/>
                  </a:lnTo>
                  <a:lnTo>
                    <a:pt x="1449" y="34"/>
                  </a:lnTo>
                  <a:lnTo>
                    <a:pt x="1474" y="27"/>
                  </a:lnTo>
                  <a:lnTo>
                    <a:pt x="1501" y="19"/>
                  </a:lnTo>
                  <a:lnTo>
                    <a:pt x="1528" y="12"/>
                  </a:lnTo>
                  <a:lnTo>
                    <a:pt x="1559" y="6"/>
                  </a:lnTo>
                  <a:lnTo>
                    <a:pt x="1591" y="1"/>
                  </a:lnTo>
                  <a:lnTo>
                    <a:pt x="1630" y="0"/>
                  </a:lnTo>
                  <a:lnTo>
                    <a:pt x="1660" y="2"/>
                  </a:lnTo>
                  <a:lnTo>
                    <a:pt x="1690" y="8"/>
                  </a:lnTo>
                  <a:lnTo>
                    <a:pt x="1721" y="18"/>
                  </a:lnTo>
                  <a:lnTo>
                    <a:pt x="1747" y="29"/>
                  </a:lnTo>
                  <a:lnTo>
                    <a:pt x="1770" y="40"/>
                  </a:lnTo>
                  <a:lnTo>
                    <a:pt x="1788" y="51"/>
                  </a:lnTo>
                  <a:lnTo>
                    <a:pt x="1788" y="274"/>
                  </a:lnTo>
                  <a:lnTo>
                    <a:pt x="1770" y="263"/>
                  </a:lnTo>
                  <a:lnTo>
                    <a:pt x="1747" y="253"/>
                  </a:lnTo>
                  <a:lnTo>
                    <a:pt x="1721" y="242"/>
                  </a:lnTo>
                  <a:lnTo>
                    <a:pt x="1690" y="232"/>
                  </a:lnTo>
                  <a:lnTo>
                    <a:pt x="1660" y="226"/>
                  </a:lnTo>
                  <a:lnTo>
                    <a:pt x="1630" y="224"/>
                  </a:lnTo>
                  <a:lnTo>
                    <a:pt x="1591" y="225"/>
                  </a:lnTo>
                  <a:lnTo>
                    <a:pt x="1559" y="230"/>
                  </a:lnTo>
                  <a:lnTo>
                    <a:pt x="1528" y="236"/>
                  </a:lnTo>
                  <a:lnTo>
                    <a:pt x="1501" y="243"/>
                  </a:lnTo>
                  <a:lnTo>
                    <a:pt x="1474" y="250"/>
                  </a:lnTo>
                  <a:lnTo>
                    <a:pt x="1449" y="257"/>
                  </a:lnTo>
                  <a:lnTo>
                    <a:pt x="1423" y="262"/>
                  </a:lnTo>
                  <a:lnTo>
                    <a:pt x="1397" y="266"/>
                  </a:lnTo>
                  <a:lnTo>
                    <a:pt x="1369" y="267"/>
                  </a:lnTo>
                  <a:lnTo>
                    <a:pt x="1334" y="265"/>
                  </a:lnTo>
                  <a:lnTo>
                    <a:pt x="1306" y="261"/>
                  </a:lnTo>
                  <a:lnTo>
                    <a:pt x="1283" y="256"/>
                  </a:lnTo>
                  <a:lnTo>
                    <a:pt x="1265" y="251"/>
                  </a:lnTo>
                  <a:lnTo>
                    <a:pt x="1252" y="245"/>
                  </a:lnTo>
                  <a:lnTo>
                    <a:pt x="1242" y="239"/>
                  </a:lnTo>
                  <a:lnTo>
                    <a:pt x="1235" y="233"/>
                  </a:lnTo>
                  <a:lnTo>
                    <a:pt x="1229" y="228"/>
                  </a:lnTo>
                  <a:lnTo>
                    <a:pt x="1225" y="224"/>
                  </a:lnTo>
                  <a:lnTo>
                    <a:pt x="1225"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07F6B3B7-329E-4D90-9409-241A08C9B8AB}"/>
                </a:ext>
              </a:extLst>
            </p:cNvPr>
            <p:cNvSpPr>
              <a:spLocks noEditPoints="1"/>
            </p:cNvSpPr>
            <p:nvPr/>
          </p:nvSpPr>
          <p:spPr bwMode="auto">
            <a:xfrm>
              <a:off x="9784578" y="2674466"/>
              <a:ext cx="800009" cy="692456"/>
            </a:xfrm>
            <a:custGeom>
              <a:avLst/>
              <a:gdLst>
                <a:gd name="T0" fmla="*/ 2124 w 2714"/>
                <a:gd name="T1" fmla="*/ 2348 h 2348"/>
                <a:gd name="T2" fmla="*/ 2125 w 2714"/>
                <a:gd name="T3" fmla="*/ 2026 h 2348"/>
                <a:gd name="T4" fmla="*/ 2125 w 2714"/>
                <a:gd name="T5" fmla="*/ 2108 h 2348"/>
                <a:gd name="T6" fmla="*/ 599 w 2714"/>
                <a:gd name="T7" fmla="*/ 2026 h 2348"/>
                <a:gd name="T8" fmla="*/ 0 w 2714"/>
                <a:gd name="T9" fmla="*/ 2026 h 2348"/>
                <a:gd name="T10" fmla="*/ 2623 w 2714"/>
                <a:gd name="T11" fmla="*/ 1906 h 2348"/>
                <a:gd name="T12" fmla="*/ 2316 w 2714"/>
                <a:gd name="T13" fmla="*/ 1551 h 2348"/>
                <a:gd name="T14" fmla="*/ 2125 w 2714"/>
                <a:gd name="T15" fmla="*/ 1476 h 2348"/>
                <a:gd name="T16" fmla="*/ 599 w 2714"/>
                <a:gd name="T17" fmla="*/ 1906 h 2348"/>
                <a:gd name="T18" fmla="*/ 292 w 2714"/>
                <a:gd name="T19" fmla="*/ 1551 h 2348"/>
                <a:gd name="T20" fmla="*/ 100 w 2714"/>
                <a:gd name="T21" fmla="*/ 1476 h 2348"/>
                <a:gd name="T22" fmla="*/ 1373 w 2714"/>
                <a:gd name="T23" fmla="*/ 1014 h 2348"/>
                <a:gd name="T24" fmla="*/ 1429 w 2714"/>
                <a:gd name="T25" fmla="*/ 1039 h 2348"/>
                <a:gd name="T26" fmla="*/ 1517 w 2714"/>
                <a:gd name="T27" fmla="*/ 1079 h 2348"/>
                <a:gd name="T28" fmla="*/ 1626 w 2714"/>
                <a:gd name="T29" fmla="*/ 1129 h 2348"/>
                <a:gd name="T30" fmla="*/ 1742 w 2714"/>
                <a:gd name="T31" fmla="*/ 1182 h 2348"/>
                <a:gd name="T32" fmla="*/ 1851 w 2714"/>
                <a:gd name="T33" fmla="*/ 1232 h 2348"/>
                <a:gd name="T34" fmla="*/ 1942 w 2714"/>
                <a:gd name="T35" fmla="*/ 1273 h 2348"/>
                <a:gd name="T36" fmla="*/ 1998 w 2714"/>
                <a:gd name="T37" fmla="*/ 1298 h 2348"/>
                <a:gd name="T38" fmla="*/ 2012 w 2714"/>
                <a:gd name="T39" fmla="*/ 2106 h 2348"/>
                <a:gd name="T40" fmla="*/ 1702 w 2714"/>
                <a:gd name="T41" fmla="*/ 1429 h 2348"/>
                <a:gd name="T42" fmla="*/ 1434 w 2714"/>
                <a:gd name="T43" fmla="*/ 1429 h 2348"/>
                <a:gd name="T44" fmla="*/ 1021 w 2714"/>
                <a:gd name="T45" fmla="*/ 2106 h 2348"/>
                <a:gd name="T46" fmla="*/ 878 w 2714"/>
                <a:gd name="T47" fmla="*/ 2106 h 2348"/>
                <a:gd name="T48" fmla="*/ 717 w 2714"/>
                <a:gd name="T49" fmla="*/ 1303 h 2348"/>
                <a:gd name="T50" fmla="*/ 759 w 2714"/>
                <a:gd name="T51" fmla="*/ 1284 h 2348"/>
                <a:gd name="T52" fmla="*/ 840 w 2714"/>
                <a:gd name="T53" fmla="*/ 1247 h 2348"/>
                <a:gd name="T54" fmla="*/ 944 w 2714"/>
                <a:gd name="T55" fmla="*/ 1199 h 2348"/>
                <a:gd name="T56" fmla="*/ 1059 w 2714"/>
                <a:gd name="T57" fmla="*/ 1147 h 2348"/>
                <a:gd name="T58" fmla="*/ 1171 w 2714"/>
                <a:gd name="T59" fmla="*/ 1095 h 2348"/>
                <a:gd name="T60" fmla="*/ 1268 w 2714"/>
                <a:gd name="T61" fmla="*/ 1051 h 2348"/>
                <a:gd name="T62" fmla="*/ 1336 w 2714"/>
                <a:gd name="T63" fmla="*/ 1020 h 2348"/>
                <a:gd name="T64" fmla="*/ 1362 w 2714"/>
                <a:gd name="T65" fmla="*/ 1008 h 2348"/>
                <a:gd name="T66" fmla="*/ 2042 w 2714"/>
                <a:gd name="T67" fmla="*/ 1189 h 2348"/>
                <a:gd name="T68" fmla="*/ 682 w 2714"/>
                <a:gd name="T69" fmla="*/ 1097 h 2348"/>
                <a:gd name="T70" fmla="*/ 1428 w 2714"/>
                <a:gd name="T71" fmla="*/ 356 h 2348"/>
                <a:gd name="T72" fmla="*/ 1611 w 2714"/>
                <a:gd name="T73" fmla="*/ 409 h 2348"/>
                <a:gd name="T74" fmla="*/ 1765 w 2714"/>
                <a:gd name="T75" fmla="*/ 517 h 2348"/>
                <a:gd name="T76" fmla="*/ 1875 w 2714"/>
                <a:gd name="T77" fmla="*/ 667 h 2348"/>
                <a:gd name="T78" fmla="*/ 1932 w 2714"/>
                <a:gd name="T79" fmla="*/ 850 h 2348"/>
                <a:gd name="T80" fmla="*/ 1384 w 2714"/>
                <a:gd name="T81" fmla="*/ 663 h 2348"/>
                <a:gd name="T82" fmla="*/ 1318 w 2714"/>
                <a:gd name="T83" fmla="*/ 671 h 2348"/>
                <a:gd name="T84" fmla="*/ 805 w 2714"/>
                <a:gd name="T85" fmla="*/ 785 h 2348"/>
                <a:gd name="T86" fmla="*/ 880 w 2714"/>
                <a:gd name="T87" fmla="*/ 613 h 2348"/>
                <a:gd name="T88" fmla="*/ 1006 w 2714"/>
                <a:gd name="T89" fmla="*/ 476 h 2348"/>
                <a:gd name="T90" fmla="*/ 1170 w 2714"/>
                <a:gd name="T91" fmla="*/ 385 h 2348"/>
                <a:gd name="T92" fmla="*/ 1362 w 2714"/>
                <a:gd name="T93" fmla="*/ 353 h 2348"/>
                <a:gd name="T94" fmla="*/ 1336 w 2714"/>
                <a:gd name="T95" fmla="*/ 10 h 2348"/>
                <a:gd name="T96" fmla="*/ 1376 w 2714"/>
                <a:gd name="T97" fmla="*/ 31 h 2348"/>
                <a:gd name="T98" fmla="*/ 1393 w 2714"/>
                <a:gd name="T99" fmla="*/ 224 h 2348"/>
                <a:gd name="T100" fmla="*/ 1325 w 2714"/>
                <a:gd name="T101" fmla="*/ 0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4" h="2348">
                  <a:moveTo>
                    <a:pt x="599" y="2226"/>
                  </a:moveTo>
                  <a:lnTo>
                    <a:pt x="2124" y="2226"/>
                  </a:lnTo>
                  <a:lnTo>
                    <a:pt x="2124" y="2348"/>
                  </a:lnTo>
                  <a:lnTo>
                    <a:pt x="599" y="2348"/>
                  </a:lnTo>
                  <a:lnTo>
                    <a:pt x="599" y="2226"/>
                  </a:lnTo>
                  <a:close/>
                  <a:moveTo>
                    <a:pt x="2125" y="2026"/>
                  </a:moveTo>
                  <a:lnTo>
                    <a:pt x="2714" y="2026"/>
                  </a:lnTo>
                  <a:lnTo>
                    <a:pt x="2714" y="2108"/>
                  </a:lnTo>
                  <a:lnTo>
                    <a:pt x="2125" y="2108"/>
                  </a:lnTo>
                  <a:lnTo>
                    <a:pt x="2125" y="2026"/>
                  </a:lnTo>
                  <a:close/>
                  <a:moveTo>
                    <a:pt x="0" y="2026"/>
                  </a:moveTo>
                  <a:lnTo>
                    <a:pt x="599" y="2026"/>
                  </a:lnTo>
                  <a:lnTo>
                    <a:pt x="599" y="2108"/>
                  </a:lnTo>
                  <a:lnTo>
                    <a:pt x="0" y="2108"/>
                  </a:lnTo>
                  <a:lnTo>
                    <a:pt x="0" y="2026"/>
                  </a:lnTo>
                  <a:close/>
                  <a:moveTo>
                    <a:pt x="2125" y="1476"/>
                  </a:moveTo>
                  <a:lnTo>
                    <a:pt x="2623" y="1476"/>
                  </a:lnTo>
                  <a:lnTo>
                    <a:pt x="2623" y="1906"/>
                  </a:lnTo>
                  <a:lnTo>
                    <a:pt x="2432" y="1906"/>
                  </a:lnTo>
                  <a:lnTo>
                    <a:pt x="2432" y="1551"/>
                  </a:lnTo>
                  <a:lnTo>
                    <a:pt x="2316" y="1551"/>
                  </a:lnTo>
                  <a:lnTo>
                    <a:pt x="2316" y="1906"/>
                  </a:lnTo>
                  <a:lnTo>
                    <a:pt x="2125" y="1906"/>
                  </a:lnTo>
                  <a:lnTo>
                    <a:pt x="2125" y="1476"/>
                  </a:lnTo>
                  <a:close/>
                  <a:moveTo>
                    <a:pt x="100" y="1476"/>
                  </a:moveTo>
                  <a:lnTo>
                    <a:pt x="599" y="1476"/>
                  </a:lnTo>
                  <a:lnTo>
                    <a:pt x="599" y="1906"/>
                  </a:lnTo>
                  <a:lnTo>
                    <a:pt x="408" y="1906"/>
                  </a:lnTo>
                  <a:lnTo>
                    <a:pt x="408" y="1551"/>
                  </a:lnTo>
                  <a:lnTo>
                    <a:pt x="292" y="1551"/>
                  </a:lnTo>
                  <a:lnTo>
                    <a:pt x="292" y="1906"/>
                  </a:lnTo>
                  <a:lnTo>
                    <a:pt x="100" y="1906"/>
                  </a:lnTo>
                  <a:lnTo>
                    <a:pt x="100" y="1476"/>
                  </a:lnTo>
                  <a:close/>
                  <a:moveTo>
                    <a:pt x="1362" y="1008"/>
                  </a:moveTo>
                  <a:lnTo>
                    <a:pt x="1365" y="1010"/>
                  </a:lnTo>
                  <a:lnTo>
                    <a:pt x="1373" y="1014"/>
                  </a:lnTo>
                  <a:lnTo>
                    <a:pt x="1388" y="1020"/>
                  </a:lnTo>
                  <a:lnTo>
                    <a:pt x="1406" y="1029"/>
                  </a:lnTo>
                  <a:lnTo>
                    <a:pt x="1429" y="1039"/>
                  </a:lnTo>
                  <a:lnTo>
                    <a:pt x="1455" y="1051"/>
                  </a:lnTo>
                  <a:lnTo>
                    <a:pt x="1485" y="1065"/>
                  </a:lnTo>
                  <a:lnTo>
                    <a:pt x="1517" y="1079"/>
                  </a:lnTo>
                  <a:lnTo>
                    <a:pt x="1552" y="1095"/>
                  </a:lnTo>
                  <a:lnTo>
                    <a:pt x="1588" y="1112"/>
                  </a:lnTo>
                  <a:lnTo>
                    <a:pt x="1626" y="1129"/>
                  </a:lnTo>
                  <a:lnTo>
                    <a:pt x="1665" y="1147"/>
                  </a:lnTo>
                  <a:lnTo>
                    <a:pt x="1703" y="1165"/>
                  </a:lnTo>
                  <a:lnTo>
                    <a:pt x="1742" y="1182"/>
                  </a:lnTo>
                  <a:lnTo>
                    <a:pt x="1780" y="1199"/>
                  </a:lnTo>
                  <a:lnTo>
                    <a:pt x="1817" y="1216"/>
                  </a:lnTo>
                  <a:lnTo>
                    <a:pt x="1851" y="1232"/>
                  </a:lnTo>
                  <a:lnTo>
                    <a:pt x="1885" y="1247"/>
                  </a:lnTo>
                  <a:lnTo>
                    <a:pt x="1914" y="1261"/>
                  </a:lnTo>
                  <a:lnTo>
                    <a:pt x="1942" y="1273"/>
                  </a:lnTo>
                  <a:lnTo>
                    <a:pt x="1965" y="1284"/>
                  </a:lnTo>
                  <a:lnTo>
                    <a:pt x="1984" y="1292"/>
                  </a:lnTo>
                  <a:lnTo>
                    <a:pt x="1998" y="1298"/>
                  </a:lnTo>
                  <a:lnTo>
                    <a:pt x="2007" y="1303"/>
                  </a:lnTo>
                  <a:lnTo>
                    <a:pt x="2012" y="1304"/>
                  </a:lnTo>
                  <a:lnTo>
                    <a:pt x="2012" y="2106"/>
                  </a:lnTo>
                  <a:lnTo>
                    <a:pt x="1846" y="2106"/>
                  </a:lnTo>
                  <a:lnTo>
                    <a:pt x="1846" y="1429"/>
                  </a:lnTo>
                  <a:lnTo>
                    <a:pt x="1702" y="1429"/>
                  </a:lnTo>
                  <a:lnTo>
                    <a:pt x="1702" y="2106"/>
                  </a:lnTo>
                  <a:lnTo>
                    <a:pt x="1434" y="2106"/>
                  </a:lnTo>
                  <a:lnTo>
                    <a:pt x="1434" y="1429"/>
                  </a:lnTo>
                  <a:lnTo>
                    <a:pt x="1290" y="1429"/>
                  </a:lnTo>
                  <a:lnTo>
                    <a:pt x="1290" y="2106"/>
                  </a:lnTo>
                  <a:lnTo>
                    <a:pt x="1021" y="2106"/>
                  </a:lnTo>
                  <a:lnTo>
                    <a:pt x="1021" y="1429"/>
                  </a:lnTo>
                  <a:lnTo>
                    <a:pt x="878" y="1429"/>
                  </a:lnTo>
                  <a:lnTo>
                    <a:pt x="878" y="2106"/>
                  </a:lnTo>
                  <a:lnTo>
                    <a:pt x="712" y="2106"/>
                  </a:lnTo>
                  <a:lnTo>
                    <a:pt x="712" y="1304"/>
                  </a:lnTo>
                  <a:lnTo>
                    <a:pt x="717" y="1303"/>
                  </a:lnTo>
                  <a:lnTo>
                    <a:pt x="725" y="1298"/>
                  </a:lnTo>
                  <a:lnTo>
                    <a:pt x="740" y="1292"/>
                  </a:lnTo>
                  <a:lnTo>
                    <a:pt x="759" y="1284"/>
                  </a:lnTo>
                  <a:lnTo>
                    <a:pt x="782" y="1273"/>
                  </a:lnTo>
                  <a:lnTo>
                    <a:pt x="810" y="1261"/>
                  </a:lnTo>
                  <a:lnTo>
                    <a:pt x="840" y="1247"/>
                  </a:lnTo>
                  <a:lnTo>
                    <a:pt x="873" y="1232"/>
                  </a:lnTo>
                  <a:lnTo>
                    <a:pt x="908" y="1216"/>
                  </a:lnTo>
                  <a:lnTo>
                    <a:pt x="944" y="1199"/>
                  </a:lnTo>
                  <a:lnTo>
                    <a:pt x="982" y="1182"/>
                  </a:lnTo>
                  <a:lnTo>
                    <a:pt x="1020" y="1165"/>
                  </a:lnTo>
                  <a:lnTo>
                    <a:pt x="1059" y="1147"/>
                  </a:lnTo>
                  <a:lnTo>
                    <a:pt x="1098" y="1129"/>
                  </a:lnTo>
                  <a:lnTo>
                    <a:pt x="1135" y="1112"/>
                  </a:lnTo>
                  <a:lnTo>
                    <a:pt x="1171" y="1095"/>
                  </a:lnTo>
                  <a:lnTo>
                    <a:pt x="1206" y="1079"/>
                  </a:lnTo>
                  <a:lnTo>
                    <a:pt x="1239" y="1065"/>
                  </a:lnTo>
                  <a:lnTo>
                    <a:pt x="1268" y="1051"/>
                  </a:lnTo>
                  <a:lnTo>
                    <a:pt x="1295" y="1039"/>
                  </a:lnTo>
                  <a:lnTo>
                    <a:pt x="1318" y="1029"/>
                  </a:lnTo>
                  <a:lnTo>
                    <a:pt x="1336" y="1020"/>
                  </a:lnTo>
                  <a:lnTo>
                    <a:pt x="1350" y="1014"/>
                  </a:lnTo>
                  <a:lnTo>
                    <a:pt x="1359" y="1010"/>
                  </a:lnTo>
                  <a:lnTo>
                    <a:pt x="1362" y="1008"/>
                  </a:lnTo>
                  <a:close/>
                  <a:moveTo>
                    <a:pt x="1362" y="784"/>
                  </a:moveTo>
                  <a:lnTo>
                    <a:pt x="2042" y="1097"/>
                  </a:lnTo>
                  <a:lnTo>
                    <a:pt x="2042" y="1189"/>
                  </a:lnTo>
                  <a:lnTo>
                    <a:pt x="1362" y="876"/>
                  </a:lnTo>
                  <a:lnTo>
                    <a:pt x="682" y="1189"/>
                  </a:lnTo>
                  <a:lnTo>
                    <a:pt x="682" y="1097"/>
                  </a:lnTo>
                  <a:lnTo>
                    <a:pt x="1362" y="784"/>
                  </a:lnTo>
                  <a:close/>
                  <a:moveTo>
                    <a:pt x="1362" y="353"/>
                  </a:moveTo>
                  <a:lnTo>
                    <a:pt x="1428" y="356"/>
                  </a:lnTo>
                  <a:lnTo>
                    <a:pt x="1492" y="367"/>
                  </a:lnTo>
                  <a:lnTo>
                    <a:pt x="1553" y="385"/>
                  </a:lnTo>
                  <a:lnTo>
                    <a:pt x="1611" y="409"/>
                  </a:lnTo>
                  <a:lnTo>
                    <a:pt x="1667" y="440"/>
                  </a:lnTo>
                  <a:lnTo>
                    <a:pt x="1718" y="476"/>
                  </a:lnTo>
                  <a:lnTo>
                    <a:pt x="1765" y="517"/>
                  </a:lnTo>
                  <a:lnTo>
                    <a:pt x="1806" y="563"/>
                  </a:lnTo>
                  <a:lnTo>
                    <a:pt x="1844" y="613"/>
                  </a:lnTo>
                  <a:lnTo>
                    <a:pt x="1875" y="667"/>
                  </a:lnTo>
                  <a:lnTo>
                    <a:pt x="1900" y="725"/>
                  </a:lnTo>
                  <a:lnTo>
                    <a:pt x="1920" y="785"/>
                  </a:lnTo>
                  <a:lnTo>
                    <a:pt x="1932" y="850"/>
                  </a:lnTo>
                  <a:lnTo>
                    <a:pt x="1937" y="915"/>
                  </a:lnTo>
                  <a:lnTo>
                    <a:pt x="1406" y="671"/>
                  </a:lnTo>
                  <a:lnTo>
                    <a:pt x="1384" y="663"/>
                  </a:lnTo>
                  <a:lnTo>
                    <a:pt x="1362" y="661"/>
                  </a:lnTo>
                  <a:lnTo>
                    <a:pt x="1339" y="663"/>
                  </a:lnTo>
                  <a:lnTo>
                    <a:pt x="1318" y="671"/>
                  </a:lnTo>
                  <a:lnTo>
                    <a:pt x="787" y="915"/>
                  </a:lnTo>
                  <a:lnTo>
                    <a:pt x="792" y="850"/>
                  </a:lnTo>
                  <a:lnTo>
                    <a:pt x="805" y="785"/>
                  </a:lnTo>
                  <a:lnTo>
                    <a:pt x="823" y="725"/>
                  </a:lnTo>
                  <a:lnTo>
                    <a:pt x="850" y="667"/>
                  </a:lnTo>
                  <a:lnTo>
                    <a:pt x="880" y="613"/>
                  </a:lnTo>
                  <a:lnTo>
                    <a:pt x="917" y="563"/>
                  </a:lnTo>
                  <a:lnTo>
                    <a:pt x="960" y="517"/>
                  </a:lnTo>
                  <a:lnTo>
                    <a:pt x="1006" y="476"/>
                  </a:lnTo>
                  <a:lnTo>
                    <a:pt x="1058" y="440"/>
                  </a:lnTo>
                  <a:lnTo>
                    <a:pt x="1112" y="409"/>
                  </a:lnTo>
                  <a:lnTo>
                    <a:pt x="1170" y="385"/>
                  </a:lnTo>
                  <a:lnTo>
                    <a:pt x="1232" y="367"/>
                  </a:lnTo>
                  <a:lnTo>
                    <a:pt x="1296" y="356"/>
                  </a:lnTo>
                  <a:lnTo>
                    <a:pt x="1362" y="353"/>
                  </a:lnTo>
                  <a:close/>
                  <a:moveTo>
                    <a:pt x="1325" y="0"/>
                  </a:moveTo>
                  <a:lnTo>
                    <a:pt x="1330" y="4"/>
                  </a:lnTo>
                  <a:lnTo>
                    <a:pt x="1336" y="10"/>
                  </a:lnTo>
                  <a:lnTo>
                    <a:pt x="1345" y="18"/>
                  </a:lnTo>
                  <a:lnTo>
                    <a:pt x="1358" y="24"/>
                  </a:lnTo>
                  <a:lnTo>
                    <a:pt x="1376" y="31"/>
                  </a:lnTo>
                  <a:lnTo>
                    <a:pt x="1399" y="36"/>
                  </a:lnTo>
                  <a:lnTo>
                    <a:pt x="1399" y="226"/>
                  </a:lnTo>
                  <a:lnTo>
                    <a:pt x="1393" y="224"/>
                  </a:lnTo>
                  <a:lnTo>
                    <a:pt x="1387" y="224"/>
                  </a:lnTo>
                  <a:lnTo>
                    <a:pt x="1325" y="228"/>
                  </a:lnTo>
                  <a:lnTo>
                    <a:pt x="13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1B350E35-76AA-4888-9901-7D9C94CBCA6B}"/>
              </a:ext>
              <a:ext uri="{C183D7F6-B498-43B3-948B-1728B52AA6E4}">
                <adec:decorative xmlns:adec="http://schemas.microsoft.com/office/drawing/2017/decorative" val="1"/>
              </a:ext>
            </a:extLst>
          </p:cNvPr>
          <p:cNvSpPr/>
          <p:nvPr/>
        </p:nvSpPr>
        <p:spPr bwMode="auto">
          <a:xfrm>
            <a:off x="6346886" y="1596958"/>
            <a:ext cx="2225334" cy="4001725"/>
          </a:xfrm>
          <a:prstGeom prst="rect">
            <a:avLst/>
          </a:prstGeom>
          <a:gradFill flip="none" rotWithShape="1">
            <a:gsLst>
              <a:gs pos="0">
                <a:schemeClr val="accent5">
                  <a:lumMod val="90000"/>
                  <a:lumOff val="10000"/>
                  <a:alpha val="60000"/>
                </a:schemeClr>
              </a:gs>
              <a:gs pos="100000">
                <a:srgbClr val="8E499B">
                  <a:lumMod val="80000"/>
                </a:srgbClr>
              </a:gs>
              <a:gs pos="49000">
                <a:schemeClr val="accent5">
                  <a:lumMod val="95000"/>
                  <a:lumOff val="5000"/>
                </a:schemeClr>
              </a:gs>
            </a:gsLst>
            <a:path path="circle">
              <a:fillToRect t="100000" r="100000"/>
            </a:path>
            <a:tileRect l="-100000" b="-100000"/>
          </a:gradFill>
          <a:ln w="12700">
            <a:gradFill flip="none" rotWithShape="1">
              <a:gsLst>
                <a:gs pos="0">
                  <a:schemeClr val="tx1">
                    <a:alpha val="50000"/>
                  </a:schemeClr>
                </a:gs>
                <a:gs pos="100000">
                  <a:schemeClr val="tx1">
                    <a:alpha val="0"/>
                  </a:schemeClr>
                </a:gs>
              </a:gsLst>
              <a:lin ang="8100000" scaled="1"/>
              <a:tileRect/>
            </a:gradFill>
            <a:headEnd type="none" w="med" len="med"/>
            <a:tailEnd type="none" w="med" len="med"/>
          </a:ln>
          <a:effectLst>
            <a:outerShdw blurRad="952500" sx="102000" sy="102000" algn="ctr" rotWithShape="0">
              <a:schemeClr val="tx1">
                <a:alpha val="30000"/>
              </a:scheme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dirty="0">
              <a:solidFill>
                <a:srgbClr val="000000"/>
              </a:solidFill>
              <a:latin typeface="Avenir LT Std 55 Roman" panose="020B0503020203020204" pitchFamily="34" charset="0"/>
              <a:ea typeface="ＭＳ Ｐゴシック" pitchFamily="16" charset="-128"/>
              <a:cs typeface="ＭＳ Ｐゴシック" pitchFamily="-97" charset="-128"/>
            </a:endParaRPr>
          </a:p>
        </p:txBody>
      </p:sp>
      <p:sp>
        <p:nvSpPr>
          <p:cNvPr id="11" name="Text Placeholder 1">
            <a:extLst>
              <a:ext uri="{FF2B5EF4-FFF2-40B4-BE49-F238E27FC236}">
                <a16:creationId xmlns:a16="http://schemas.microsoft.com/office/drawing/2014/main" id="{4CF24EF3-22C0-483A-9C22-081C3A3CD4F1}"/>
              </a:ext>
            </a:extLst>
          </p:cNvPr>
          <p:cNvSpPr txBox="1">
            <a:spLocks/>
          </p:cNvSpPr>
          <p:nvPr/>
        </p:nvSpPr>
        <p:spPr>
          <a:xfrm>
            <a:off x="6646760" y="4196715"/>
            <a:ext cx="1687343" cy="1107996"/>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l"/>
            <a:r>
              <a:rPr lang="en-US" sz="1800" dirty="0">
                <a:solidFill>
                  <a:schemeClr val="tx1"/>
                </a:solidFill>
                <a:latin typeface="Calibri" panose="020F0502020204030204" pitchFamily="34" charset="0"/>
                <a:cs typeface="Calibri" panose="020F0502020204030204" pitchFamily="34" charset="0"/>
              </a:rPr>
              <a:t>Web traffic that could come from a person with a disability</a:t>
            </a:r>
          </a:p>
        </p:txBody>
      </p:sp>
      <p:cxnSp>
        <p:nvCxnSpPr>
          <p:cNvPr id="13" name="Straight Connector 12">
            <a:extLst>
              <a:ext uri="{FF2B5EF4-FFF2-40B4-BE49-F238E27FC236}">
                <a16:creationId xmlns:a16="http://schemas.microsoft.com/office/drawing/2014/main" id="{D7E33028-2856-494E-B6B9-60FFDB8767C0}"/>
              </a:ext>
              <a:ext uri="{C183D7F6-B498-43B3-948B-1728B52AA6E4}">
                <adec:decorative xmlns:adec="http://schemas.microsoft.com/office/drawing/2017/decorative" val="1"/>
              </a:ext>
            </a:extLst>
          </p:cNvPr>
          <p:cNvCxnSpPr/>
          <p:nvPr/>
        </p:nvCxnSpPr>
        <p:spPr bwMode="auto">
          <a:xfrm>
            <a:off x="6646760" y="4056451"/>
            <a:ext cx="1624497" cy="0"/>
          </a:xfrm>
          <a:prstGeom prst="line">
            <a:avLst/>
          </a:prstGeom>
          <a:noFill/>
          <a:ln w="15875" cap="flat" cmpd="sng" algn="ctr">
            <a:solidFill>
              <a:schemeClr val="tx1">
                <a:alpha val="25000"/>
              </a:schemeClr>
            </a:solidFill>
            <a:prstDash val="solid"/>
            <a:round/>
            <a:headEnd type="none" w="med" len="med"/>
            <a:tailEnd type="none" w="med" len="med"/>
          </a:ln>
          <a:effectLst/>
        </p:spPr>
      </p:cxnSp>
      <p:sp>
        <p:nvSpPr>
          <p:cNvPr id="21" name="Text Placeholder 1">
            <a:extLst>
              <a:ext uri="{FF2B5EF4-FFF2-40B4-BE49-F238E27FC236}">
                <a16:creationId xmlns:a16="http://schemas.microsoft.com/office/drawing/2014/main" id="{ECD88904-7525-4D38-9DC4-FA74E070BABB}"/>
              </a:ext>
            </a:extLst>
          </p:cNvPr>
          <p:cNvSpPr txBox="1">
            <a:spLocks/>
          </p:cNvSpPr>
          <p:nvPr/>
        </p:nvSpPr>
        <p:spPr>
          <a:xfrm>
            <a:off x="6650891" y="3435958"/>
            <a:ext cx="1624497" cy="471347"/>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ctr">
              <a:lnSpc>
                <a:spcPts val="3000"/>
              </a:lnSpc>
            </a:pPr>
            <a:r>
              <a:rPr lang="en-US" sz="5400" b="1" dirty="0">
                <a:solidFill>
                  <a:schemeClr val="tx1"/>
                </a:solidFill>
                <a:latin typeface="Calibri" panose="020F0502020204030204" pitchFamily="34" charset="0"/>
                <a:cs typeface="Calibri" panose="020F0502020204030204" pitchFamily="34" charset="0"/>
              </a:rPr>
              <a:t>20%</a:t>
            </a:r>
          </a:p>
        </p:txBody>
      </p:sp>
      <p:grpSp>
        <p:nvGrpSpPr>
          <p:cNvPr id="30" name="Group 29">
            <a:extLst>
              <a:ext uri="{FF2B5EF4-FFF2-40B4-BE49-F238E27FC236}">
                <a16:creationId xmlns:a16="http://schemas.microsoft.com/office/drawing/2014/main" id="{7F434484-6FD5-47A4-A0FC-9172025B8295}"/>
              </a:ext>
              <a:ext uri="{C183D7F6-B498-43B3-948B-1728B52AA6E4}">
                <adec:decorative xmlns:adec="http://schemas.microsoft.com/office/drawing/2017/decorative" val="1"/>
              </a:ext>
            </a:extLst>
          </p:cNvPr>
          <p:cNvGrpSpPr/>
          <p:nvPr/>
        </p:nvGrpSpPr>
        <p:grpSpPr>
          <a:xfrm>
            <a:off x="7104650" y="2003160"/>
            <a:ext cx="771562" cy="756000"/>
            <a:chOff x="7234376" y="2699866"/>
            <a:chExt cx="449263" cy="422275"/>
          </a:xfrm>
        </p:grpSpPr>
        <p:sp>
          <p:nvSpPr>
            <p:cNvPr id="31" name="Freeform 7">
              <a:extLst>
                <a:ext uri="{FF2B5EF4-FFF2-40B4-BE49-F238E27FC236}">
                  <a16:creationId xmlns:a16="http://schemas.microsoft.com/office/drawing/2014/main" id="{D029F8E6-01FE-4623-A7F1-6C0676A9C666}"/>
                </a:ext>
              </a:extLst>
            </p:cNvPr>
            <p:cNvSpPr>
              <a:spLocks noEditPoints="1"/>
            </p:cNvSpPr>
            <p:nvPr/>
          </p:nvSpPr>
          <p:spPr bwMode="auto">
            <a:xfrm>
              <a:off x="7288351" y="2712566"/>
              <a:ext cx="244475" cy="409575"/>
            </a:xfrm>
            <a:custGeom>
              <a:avLst/>
              <a:gdLst>
                <a:gd name="T0" fmla="*/ 137 w 1076"/>
                <a:gd name="T1" fmla="*/ 382 h 1802"/>
                <a:gd name="T2" fmla="*/ 227 w 1076"/>
                <a:gd name="T3" fmla="*/ 398 h 1802"/>
                <a:gd name="T4" fmla="*/ 329 w 1076"/>
                <a:gd name="T5" fmla="*/ 425 h 1802"/>
                <a:gd name="T6" fmla="*/ 419 w 1076"/>
                <a:gd name="T7" fmla="*/ 453 h 1802"/>
                <a:gd name="T8" fmla="*/ 475 w 1076"/>
                <a:gd name="T9" fmla="*/ 482 h 1802"/>
                <a:gd name="T10" fmla="*/ 523 w 1076"/>
                <a:gd name="T11" fmla="*/ 528 h 1802"/>
                <a:gd name="T12" fmla="*/ 554 w 1076"/>
                <a:gd name="T13" fmla="*/ 599 h 1802"/>
                <a:gd name="T14" fmla="*/ 959 w 1076"/>
                <a:gd name="T15" fmla="*/ 984 h 1802"/>
                <a:gd name="T16" fmla="*/ 1004 w 1076"/>
                <a:gd name="T17" fmla="*/ 990 h 1802"/>
                <a:gd name="T18" fmla="*/ 1045 w 1076"/>
                <a:gd name="T19" fmla="*/ 1015 h 1802"/>
                <a:gd name="T20" fmla="*/ 1073 w 1076"/>
                <a:gd name="T21" fmla="*/ 1066 h 1802"/>
                <a:gd name="T22" fmla="*/ 1074 w 1076"/>
                <a:gd name="T23" fmla="*/ 1704 h 1802"/>
                <a:gd name="T24" fmla="*/ 1048 w 1076"/>
                <a:gd name="T25" fmla="*/ 1767 h 1802"/>
                <a:gd name="T26" fmla="*/ 1000 w 1076"/>
                <a:gd name="T27" fmla="*/ 1799 h 1802"/>
                <a:gd name="T28" fmla="*/ 945 w 1076"/>
                <a:gd name="T29" fmla="*/ 1799 h 1802"/>
                <a:gd name="T30" fmla="*/ 898 w 1076"/>
                <a:gd name="T31" fmla="*/ 1767 h 1802"/>
                <a:gd name="T32" fmla="*/ 871 w 1076"/>
                <a:gd name="T33" fmla="*/ 1704 h 1802"/>
                <a:gd name="T34" fmla="*/ 868 w 1076"/>
                <a:gd name="T35" fmla="*/ 1201 h 1802"/>
                <a:gd name="T36" fmla="*/ 862 w 1076"/>
                <a:gd name="T37" fmla="*/ 1196 h 1802"/>
                <a:gd name="T38" fmla="*/ 824 w 1076"/>
                <a:gd name="T39" fmla="*/ 1209 h 1802"/>
                <a:gd name="T40" fmla="*/ 735 w 1076"/>
                <a:gd name="T41" fmla="*/ 1235 h 1802"/>
                <a:gd name="T42" fmla="*/ 614 w 1076"/>
                <a:gd name="T43" fmla="*/ 1256 h 1802"/>
                <a:gd name="T44" fmla="*/ 501 w 1076"/>
                <a:gd name="T45" fmla="*/ 1259 h 1802"/>
                <a:gd name="T46" fmla="*/ 448 w 1076"/>
                <a:gd name="T47" fmla="*/ 1224 h 1802"/>
                <a:gd name="T48" fmla="*/ 408 w 1076"/>
                <a:gd name="T49" fmla="*/ 1165 h 1802"/>
                <a:gd name="T50" fmla="*/ 389 w 1076"/>
                <a:gd name="T51" fmla="*/ 1120 h 1802"/>
                <a:gd name="T52" fmla="*/ 375 w 1076"/>
                <a:gd name="T53" fmla="*/ 1075 h 1802"/>
                <a:gd name="T54" fmla="*/ 351 w 1076"/>
                <a:gd name="T55" fmla="*/ 977 h 1802"/>
                <a:gd name="T56" fmla="*/ 328 w 1076"/>
                <a:gd name="T57" fmla="*/ 823 h 1802"/>
                <a:gd name="T58" fmla="*/ 308 w 1076"/>
                <a:gd name="T59" fmla="*/ 691 h 1802"/>
                <a:gd name="T60" fmla="*/ 266 w 1076"/>
                <a:gd name="T61" fmla="*/ 615 h 1802"/>
                <a:gd name="T62" fmla="*/ 209 w 1076"/>
                <a:gd name="T63" fmla="*/ 563 h 1802"/>
                <a:gd name="T64" fmla="*/ 149 w 1076"/>
                <a:gd name="T65" fmla="*/ 529 h 1802"/>
                <a:gd name="T66" fmla="*/ 96 w 1076"/>
                <a:gd name="T67" fmla="*/ 507 h 1802"/>
                <a:gd name="T68" fmla="*/ 61 w 1076"/>
                <a:gd name="T69" fmla="*/ 493 h 1802"/>
                <a:gd name="T70" fmla="*/ 20 w 1076"/>
                <a:gd name="T71" fmla="*/ 476 h 1802"/>
                <a:gd name="T72" fmla="*/ 0 w 1076"/>
                <a:gd name="T73" fmla="*/ 469 h 1802"/>
                <a:gd name="T74" fmla="*/ 25 w 1076"/>
                <a:gd name="T75" fmla="*/ 413 h 1802"/>
                <a:gd name="T76" fmla="*/ 67 w 1076"/>
                <a:gd name="T77" fmla="*/ 385 h 1802"/>
                <a:gd name="T78" fmla="*/ 308 w 1076"/>
                <a:gd name="T79" fmla="*/ 0 h 1802"/>
                <a:gd name="T80" fmla="*/ 396 w 1076"/>
                <a:gd name="T81" fmla="*/ 24 h 1802"/>
                <a:gd name="T82" fmla="*/ 459 w 1076"/>
                <a:gd name="T83" fmla="*/ 88 h 1802"/>
                <a:gd name="T84" fmla="*/ 483 w 1076"/>
                <a:gd name="T85" fmla="*/ 176 h 1802"/>
                <a:gd name="T86" fmla="*/ 460 w 1076"/>
                <a:gd name="T87" fmla="*/ 266 h 1802"/>
                <a:gd name="T88" fmla="*/ 397 w 1076"/>
                <a:gd name="T89" fmla="*/ 330 h 1802"/>
                <a:gd name="T90" fmla="*/ 308 w 1076"/>
                <a:gd name="T91" fmla="*/ 355 h 1802"/>
                <a:gd name="T92" fmla="*/ 218 w 1076"/>
                <a:gd name="T93" fmla="*/ 330 h 1802"/>
                <a:gd name="T94" fmla="*/ 155 w 1076"/>
                <a:gd name="T95" fmla="*/ 266 h 1802"/>
                <a:gd name="T96" fmla="*/ 132 w 1076"/>
                <a:gd name="T97" fmla="*/ 176 h 1802"/>
                <a:gd name="T98" fmla="*/ 156 w 1076"/>
                <a:gd name="T99" fmla="*/ 88 h 1802"/>
                <a:gd name="T100" fmla="*/ 219 w 1076"/>
                <a:gd name="T101" fmla="*/ 24 h 1802"/>
                <a:gd name="T102" fmla="*/ 308 w 1076"/>
                <a:gd name="T103" fmla="*/ 0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6" h="1802">
                  <a:moveTo>
                    <a:pt x="99" y="379"/>
                  </a:moveTo>
                  <a:lnTo>
                    <a:pt x="115" y="380"/>
                  </a:lnTo>
                  <a:lnTo>
                    <a:pt x="137" y="382"/>
                  </a:lnTo>
                  <a:lnTo>
                    <a:pt x="164" y="386"/>
                  </a:lnTo>
                  <a:lnTo>
                    <a:pt x="194" y="392"/>
                  </a:lnTo>
                  <a:lnTo>
                    <a:pt x="227" y="398"/>
                  </a:lnTo>
                  <a:lnTo>
                    <a:pt x="261" y="407"/>
                  </a:lnTo>
                  <a:lnTo>
                    <a:pt x="295" y="415"/>
                  </a:lnTo>
                  <a:lnTo>
                    <a:pt x="329" y="425"/>
                  </a:lnTo>
                  <a:lnTo>
                    <a:pt x="362" y="434"/>
                  </a:lnTo>
                  <a:lnTo>
                    <a:pt x="392" y="444"/>
                  </a:lnTo>
                  <a:lnTo>
                    <a:pt x="419" y="453"/>
                  </a:lnTo>
                  <a:lnTo>
                    <a:pt x="441" y="463"/>
                  </a:lnTo>
                  <a:lnTo>
                    <a:pt x="458" y="471"/>
                  </a:lnTo>
                  <a:lnTo>
                    <a:pt x="475" y="482"/>
                  </a:lnTo>
                  <a:lnTo>
                    <a:pt x="492" y="494"/>
                  </a:lnTo>
                  <a:lnTo>
                    <a:pt x="508" y="510"/>
                  </a:lnTo>
                  <a:lnTo>
                    <a:pt x="523" y="528"/>
                  </a:lnTo>
                  <a:lnTo>
                    <a:pt x="535" y="549"/>
                  </a:lnTo>
                  <a:lnTo>
                    <a:pt x="547" y="572"/>
                  </a:lnTo>
                  <a:lnTo>
                    <a:pt x="554" y="599"/>
                  </a:lnTo>
                  <a:lnTo>
                    <a:pt x="558" y="627"/>
                  </a:lnTo>
                  <a:lnTo>
                    <a:pt x="592" y="984"/>
                  </a:lnTo>
                  <a:lnTo>
                    <a:pt x="959" y="984"/>
                  </a:lnTo>
                  <a:lnTo>
                    <a:pt x="974" y="984"/>
                  </a:lnTo>
                  <a:lnTo>
                    <a:pt x="988" y="986"/>
                  </a:lnTo>
                  <a:lnTo>
                    <a:pt x="1004" y="990"/>
                  </a:lnTo>
                  <a:lnTo>
                    <a:pt x="1019" y="995"/>
                  </a:lnTo>
                  <a:lnTo>
                    <a:pt x="1033" y="1003"/>
                  </a:lnTo>
                  <a:lnTo>
                    <a:pt x="1045" y="1015"/>
                  </a:lnTo>
                  <a:lnTo>
                    <a:pt x="1057" y="1029"/>
                  </a:lnTo>
                  <a:lnTo>
                    <a:pt x="1065" y="1046"/>
                  </a:lnTo>
                  <a:lnTo>
                    <a:pt x="1073" y="1066"/>
                  </a:lnTo>
                  <a:lnTo>
                    <a:pt x="1076" y="1090"/>
                  </a:lnTo>
                  <a:lnTo>
                    <a:pt x="1076" y="1676"/>
                  </a:lnTo>
                  <a:lnTo>
                    <a:pt x="1074" y="1704"/>
                  </a:lnTo>
                  <a:lnTo>
                    <a:pt x="1069" y="1729"/>
                  </a:lnTo>
                  <a:lnTo>
                    <a:pt x="1059" y="1749"/>
                  </a:lnTo>
                  <a:lnTo>
                    <a:pt x="1048" y="1767"/>
                  </a:lnTo>
                  <a:lnTo>
                    <a:pt x="1033" y="1781"/>
                  </a:lnTo>
                  <a:lnTo>
                    <a:pt x="1017" y="1791"/>
                  </a:lnTo>
                  <a:lnTo>
                    <a:pt x="1000" y="1799"/>
                  </a:lnTo>
                  <a:lnTo>
                    <a:pt x="982" y="1802"/>
                  </a:lnTo>
                  <a:lnTo>
                    <a:pt x="963" y="1802"/>
                  </a:lnTo>
                  <a:lnTo>
                    <a:pt x="945" y="1799"/>
                  </a:lnTo>
                  <a:lnTo>
                    <a:pt x="928" y="1791"/>
                  </a:lnTo>
                  <a:lnTo>
                    <a:pt x="912" y="1781"/>
                  </a:lnTo>
                  <a:lnTo>
                    <a:pt x="898" y="1767"/>
                  </a:lnTo>
                  <a:lnTo>
                    <a:pt x="886" y="1750"/>
                  </a:lnTo>
                  <a:lnTo>
                    <a:pt x="876" y="1729"/>
                  </a:lnTo>
                  <a:lnTo>
                    <a:pt x="871" y="1704"/>
                  </a:lnTo>
                  <a:lnTo>
                    <a:pt x="869" y="1676"/>
                  </a:lnTo>
                  <a:lnTo>
                    <a:pt x="869" y="1204"/>
                  </a:lnTo>
                  <a:lnTo>
                    <a:pt x="868" y="1201"/>
                  </a:lnTo>
                  <a:lnTo>
                    <a:pt x="867" y="1198"/>
                  </a:lnTo>
                  <a:lnTo>
                    <a:pt x="864" y="1197"/>
                  </a:lnTo>
                  <a:lnTo>
                    <a:pt x="862" y="1196"/>
                  </a:lnTo>
                  <a:lnTo>
                    <a:pt x="858" y="1197"/>
                  </a:lnTo>
                  <a:lnTo>
                    <a:pt x="844" y="1202"/>
                  </a:lnTo>
                  <a:lnTo>
                    <a:pt x="824" y="1209"/>
                  </a:lnTo>
                  <a:lnTo>
                    <a:pt x="798" y="1217"/>
                  </a:lnTo>
                  <a:lnTo>
                    <a:pt x="769" y="1226"/>
                  </a:lnTo>
                  <a:lnTo>
                    <a:pt x="735" y="1235"/>
                  </a:lnTo>
                  <a:lnTo>
                    <a:pt x="698" y="1243"/>
                  </a:lnTo>
                  <a:lnTo>
                    <a:pt x="658" y="1251"/>
                  </a:lnTo>
                  <a:lnTo>
                    <a:pt x="614" y="1256"/>
                  </a:lnTo>
                  <a:lnTo>
                    <a:pt x="570" y="1260"/>
                  </a:lnTo>
                  <a:lnTo>
                    <a:pt x="523" y="1261"/>
                  </a:lnTo>
                  <a:lnTo>
                    <a:pt x="501" y="1259"/>
                  </a:lnTo>
                  <a:lnTo>
                    <a:pt x="482" y="1251"/>
                  </a:lnTo>
                  <a:lnTo>
                    <a:pt x="464" y="1239"/>
                  </a:lnTo>
                  <a:lnTo>
                    <a:pt x="448" y="1224"/>
                  </a:lnTo>
                  <a:lnTo>
                    <a:pt x="434" y="1206"/>
                  </a:lnTo>
                  <a:lnTo>
                    <a:pt x="420" y="1186"/>
                  </a:lnTo>
                  <a:lnTo>
                    <a:pt x="408" y="1165"/>
                  </a:lnTo>
                  <a:lnTo>
                    <a:pt x="399" y="1144"/>
                  </a:lnTo>
                  <a:lnTo>
                    <a:pt x="390" y="1123"/>
                  </a:lnTo>
                  <a:lnTo>
                    <a:pt x="389" y="1120"/>
                  </a:lnTo>
                  <a:lnTo>
                    <a:pt x="386" y="1111"/>
                  </a:lnTo>
                  <a:lnTo>
                    <a:pt x="381" y="1096"/>
                  </a:lnTo>
                  <a:lnTo>
                    <a:pt x="375" y="1075"/>
                  </a:lnTo>
                  <a:lnTo>
                    <a:pt x="367" y="1049"/>
                  </a:lnTo>
                  <a:lnTo>
                    <a:pt x="360" y="1016"/>
                  </a:lnTo>
                  <a:lnTo>
                    <a:pt x="351" y="977"/>
                  </a:lnTo>
                  <a:lnTo>
                    <a:pt x="343" y="932"/>
                  </a:lnTo>
                  <a:lnTo>
                    <a:pt x="334" y="881"/>
                  </a:lnTo>
                  <a:lnTo>
                    <a:pt x="328" y="823"/>
                  </a:lnTo>
                  <a:lnTo>
                    <a:pt x="322" y="758"/>
                  </a:lnTo>
                  <a:lnTo>
                    <a:pt x="317" y="723"/>
                  </a:lnTo>
                  <a:lnTo>
                    <a:pt x="308" y="691"/>
                  </a:lnTo>
                  <a:lnTo>
                    <a:pt x="296" y="662"/>
                  </a:lnTo>
                  <a:lnTo>
                    <a:pt x="283" y="637"/>
                  </a:lnTo>
                  <a:lnTo>
                    <a:pt x="266" y="615"/>
                  </a:lnTo>
                  <a:lnTo>
                    <a:pt x="248" y="596"/>
                  </a:lnTo>
                  <a:lnTo>
                    <a:pt x="229" y="579"/>
                  </a:lnTo>
                  <a:lnTo>
                    <a:pt x="209" y="563"/>
                  </a:lnTo>
                  <a:lnTo>
                    <a:pt x="189" y="550"/>
                  </a:lnTo>
                  <a:lnTo>
                    <a:pt x="168" y="540"/>
                  </a:lnTo>
                  <a:lnTo>
                    <a:pt x="149" y="529"/>
                  </a:lnTo>
                  <a:lnTo>
                    <a:pt x="130" y="521"/>
                  </a:lnTo>
                  <a:lnTo>
                    <a:pt x="112" y="513"/>
                  </a:lnTo>
                  <a:lnTo>
                    <a:pt x="96" y="507"/>
                  </a:lnTo>
                  <a:lnTo>
                    <a:pt x="86" y="504"/>
                  </a:lnTo>
                  <a:lnTo>
                    <a:pt x="75" y="498"/>
                  </a:lnTo>
                  <a:lnTo>
                    <a:pt x="61" y="493"/>
                  </a:lnTo>
                  <a:lnTo>
                    <a:pt x="46" y="487"/>
                  </a:lnTo>
                  <a:lnTo>
                    <a:pt x="32" y="482"/>
                  </a:lnTo>
                  <a:lnTo>
                    <a:pt x="20" y="476"/>
                  </a:lnTo>
                  <a:lnTo>
                    <a:pt x="9" y="472"/>
                  </a:lnTo>
                  <a:lnTo>
                    <a:pt x="2" y="469"/>
                  </a:lnTo>
                  <a:lnTo>
                    <a:pt x="0" y="469"/>
                  </a:lnTo>
                  <a:lnTo>
                    <a:pt x="6" y="446"/>
                  </a:lnTo>
                  <a:lnTo>
                    <a:pt x="14" y="428"/>
                  </a:lnTo>
                  <a:lnTo>
                    <a:pt x="25" y="413"/>
                  </a:lnTo>
                  <a:lnTo>
                    <a:pt x="39" y="400"/>
                  </a:lnTo>
                  <a:lnTo>
                    <a:pt x="52" y="392"/>
                  </a:lnTo>
                  <a:lnTo>
                    <a:pt x="67" y="385"/>
                  </a:lnTo>
                  <a:lnTo>
                    <a:pt x="83" y="381"/>
                  </a:lnTo>
                  <a:lnTo>
                    <a:pt x="99" y="379"/>
                  </a:lnTo>
                  <a:close/>
                  <a:moveTo>
                    <a:pt x="308" y="0"/>
                  </a:moveTo>
                  <a:lnTo>
                    <a:pt x="339" y="3"/>
                  </a:lnTo>
                  <a:lnTo>
                    <a:pt x="368" y="11"/>
                  </a:lnTo>
                  <a:lnTo>
                    <a:pt x="396" y="24"/>
                  </a:lnTo>
                  <a:lnTo>
                    <a:pt x="421" y="42"/>
                  </a:lnTo>
                  <a:lnTo>
                    <a:pt x="442" y="63"/>
                  </a:lnTo>
                  <a:lnTo>
                    <a:pt x="459" y="88"/>
                  </a:lnTo>
                  <a:lnTo>
                    <a:pt x="472" y="115"/>
                  </a:lnTo>
                  <a:lnTo>
                    <a:pt x="480" y="145"/>
                  </a:lnTo>
                  <a:lnTo>
                    <a:pt x="483" y="176"/>
                  </a:lnTo>
                  <a:lnTo>
                    <a:pt x="481" y="208"/>
                  </a:lnTo>
                  <a:lnTo>
                    <a:pt x="473" y="239"/>
                  </a:lnTo>
                  <a:lnTo>
                    <a:pt x="460" y="266"/>
                  </a:lnTo>
                  <a:lnTo>
                    <a:pt x="443" y="290"/>
                  </a:lnTo>
                  <a:lnTo>
                    <a:pt x="422" y="313"/>
                  </a:lnTo>
                  <a:lnTo>
                    <a:pt x="397" y="330"/>
                  </a:lnTo>
                  <a:lnTo>
                    <a:pt x="369" y="343"/>
                  </a:lnTo>
                  <a:lnTo>
                    <a:pt x="340" y="352"/>
                  </a:lnTo>
                  <a:lnTo>
                    <a:pt x="308" y="355"/>
                  </a:lnTo>
                  <a:lnTo>
                    <a:pt x="275" y="352"/>
                  </a:lnTo>
                  <a:lnTo>
                    <a:pt x="246" y="343"/>
                  </a:lnTo>
                  <a:lnTo>
                    <a:pt x="218" y="330"/>
                  </a:lnTo>
                  <a:lnTo>
                    <a:pt x="194" y="313"/>
                  </a:lnTo>
                  <a:lnTo>
                    <a:pt x="173" y="290"/>
                  </a:lnTo>
                  <a:lnTo>
                    <a:pt x="155" y="266"/>
                  </a:lnTo>
                  <a:lnTo>
                    <a:pt x="142" y="239"/>
                  </a:lnTo>
                  <a:lnTo>
                    <a:pt x="134" y="208"/>
                  </a:lnTo>
                  <a:lnTo>
                    <a:pt x="132" y="176"/>
                  </a:lnTo>
                  <a:lnTo>
                    <a:pt x="135" y="145"/>
                  </a:lnTo>
                  <a:lnTo>
                    <a:pt x="143" y="115"/>
                  </a:lnTo>
                  <a:lnTo>
                    <a:pt x="156" y="88"/>
                  </a:lnTo>
                  <a:lnTo>
                    <a:pt x="174" y="63"/>
                  </a:lnTo>
                  <a:lnTo>
                    <a:pt x="195" y="42"/>
                  </a:lnTo>
                  <a:lnTo>
                    <a:pt x="219" y="24"/>
                  </a:lnTo>
                  <a:lnTo>
                    <a:pt x="247" y="11"/>
                  </a:lnTo>
                  <a:lnTo>
                    <a:pt x="276" y="3"/>
                  </a:lnTo>
                  <a:lnTo>
                    <a:pt x="30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DCEB48C4-A184-48A7-B12F-375A7E7B7031}"/>
                </a:ext>
              </a:extLst>
            </p:cNvPr>
            <p:cNvSpPr>
              <a:spLocks noEditPoints="1"/>
            </p:cNvSpPr>
            <p:nvPr/>
          </p:nvSpPr>
          <p:spPr bwMode="auto">
            <a:xfrm>
              <a:off x="7234376" y="2699866"/>
              <a:ext cx="449263" cy="377825"/>
            </a:xfrm>
            <a:custGeom>
              <a:avLst/>
              <a:gdLst>
                <a:gd name="T0" fmla="*/ 1838 w 1975"/>
                <a:gd name="T1" fmla="*/ 780 h 1665"/>
                <a:gd name="T2" fmla="*/ 1859 w 1975"/>
                <a:gd name="T3" fmla="*/ 807 h 1665"/>
                <a:gd name="T4" fmla="*/ 1852 w 1975"/>
                <a:gd name="T5" fmla="*/ 837 h 1665"/>
                <a:gd name="T6" fmla="*/ 1514 w 1975"/>
                <a:gd name="T7" fmla="*/ 978 h 1665"/>
                <a:gd name="T8" fmla="*/ 912 w 1975"/>
                <a:gd name="T9" fmla="*/ 690 h 1665"/>
                <a:gd name="T10" fmla="*/ 163 w 1975"/>
                <a:gd name="T11" fmla="*/ 615 h 1665"/>
                <a:gd name="T12" fmla="*/ 210 w 1975"/>
                <a:gd name="T13" fmla="*/ 626 h 1665"/>
                <a:gd name="T14" fmla="*/ 321 w 1975"/>
                <a:gd name="T15" fmla="*/ 672 h 1665"/>
                <a:gd name="T16" fmla="*/ 399 w 1975"/>
                <a:gd name="T17" fmla="*/ 715 h 1665"/>
                <a:gd name="T18" fmla="*/ 444 w 1975"/>
                <a:gd name="T19" fmla="*/ 772 h 1665"/>
                <a:gd name="T20" fmla="*/ 460 w 1975"/>
                <a:gd name="T21" fmla="*/ 860 h 1665"/>
                <a:gd name="T22" fmla="*/ 473 w 1975"/>
                <a:gd name="T23" fmla="*/ 975 h 1665"/>
                <a:gd name="T24" fmla="*/ 495 w 1975"/>
                <a:gd name="T25" fmla="*/ 1095 h 1665"/>
                <a:gd name="T26" fmla="*/ 529 w 1975"/>
                <a:gd name="T27" fmla="*/ 1211 h 1665"/>
                <a:gd name="T28" fmla="*/ 577 w 1975"/>
                <a:gd name="T29" fmla="*/ 1309 h 1665"/>
                <a:gd name="T30" fmla="*/ 642 w 1975"/>
                <a:gd name="T31" fmla="*/ 1383 h 1665"/>
                <a:gd name="T32" fmla="*/ 728 w 1975"/>
                <a:gd name="T33" fmla="*/ 1420 h 1665"/>
                <a:gd name="T34" fmla="*/ 881 w 1975"/>
                <a:gd name="T35" fmla="*/ 1414 h 1665"/>
                <a:gd name="T36" fmla="*/ 990 w 1975"/>
                <a:gd name="T37" fmla="*/ 1395 h 1665"/>
                <a:gd name="T38" fmla="*/ 996 w 1975"/>
                <a:gd name="T39" fmla="*/ 1401 h 1665"/>
                <a:gd name="T40" fmla="*/ 974 w 1975"/>
                <a:gd name="T41" fmla="*/ 1444 h 1665"/>
                <a:gd name="T42" fmla="*/ 882 w 1975"/>
                <a:gd name="T43" fmla="*/ 1541 h 1665"/>
                <a:gd name="T44" fmla="*/ 753 w 1975"/>
                <a:gd name="T45" fmla="*/ 1614 h 1665"/>
                <a:gd name="T46" fmla="*/ 599 w 1975"/>
                <a:gd name="T47" fmla="*/ 1656 h 1665"/>
                <a:gd name="T48" fmla="*/ 428 w 1975"/>
                <a:gd name="T49" fmla="*/ 1662 h 1665"/>
                <a:gd name="T50" fmla="*/ 271 w 1975"/>
                <a:gd name="T51" fmla="*/ 1615 h 1665"/>
                <a:gd name="T52" fmla="*/ 142 w 1975"/>
                <a:gd name="T53" fmla="*/ 1523 h 1665"/>
                <a:gd name="T54" fmla="*/ 50 w 1975"/>
                <a:gd name="T55" fmla="*/ 1393 h 1665"/>
                <a:gd name="T56" fmla="*/ 3 w 1975"/>
                <a:gd name="T57" fmla="*/ 1237 h 1665"/>
                <a:gd name="T58" fmla="*/ 7 w 1975"/>
                <a:gd name="T59" fmla="*/ 1035 h 1665"/>
                <a:gd name="T60" fmla="*/ 39 w 1975"/>
                <a:gd name="T61" fmla="*/ 833 h 1665"/>
                <a:gd name="T62" fmla="*/ 73 w 1975"/>
                <a:gd name="T63" fmla="*/ 692 h 1665"/>
                <a:gd name="T64" fmla="*/ 106 w 1975"/>
                <a:gd name="T65" fmla="*/ 635 h 1665"/>
                <a:gd name="T66" fmla="*/ 148 w 1975"/>
                <a:gd name="T67" fmla="*/ 616 h 1665"/>
                <a:gd name="T68" fmla="*/ 1242 w 1975"/>
                <a:gd name="T69" fmla="*/ 467 h 1665"/>
                <a:gd name="T70" fmla="*/ 1317 w 1975"/>
                <a:gd name="T71" fmla="*/ 88 h 1665"/>
                <a:gd name="T72" fmla="*/ 1963 w 1975"/>
                <a:gd name="T73" fmla="*/ 136 h 1665"/>
                <a:gd name="T74" fmla="*/ 1975 w 1975"/>
                <a:gd name="T75" fmla="*/ 166 h 1665"/>
                <a:gd name="T76" fmla="*/ 1868 w 1975"/>
                <a:gd name="T77" fmla="*/ 682 h 1665"/>
                <a:gd name="T78" fmla="*/ 1182 w 1975"/>
                <a:gd name="T79" fmla="*/ 540 h 1665"/>
                <a:gd name="T80" fmla="*/ 1160 w 1975"/>
                <a:gd name="T81" fmla="*/ 518 h 1665"/>
                <a:gd name="T82" fmla="*/ 1260 w 1975"/>
                <a:gd name="T83" fmla="*/ 13 h 1665"/>
                <a:gd name="T84" fmla="*/ 1289 w 1975"/>
                <a:gd name="T85"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5" h="1665">
                  <a:moveTo>
                    <a:pt x="1123" y="619"/>
                  </a:moveTo>
                  <a:lnTo>
                    <a:pt x="1126" y="619"/>
                  </a:lnTo>
                  <a:lnTo>
                    <a:pt x="1838" y="780"/>
                  </a:lnTo>
                  <a:lnTo>
                    <a:pt x="1850" y="785"/>
                  </a:lnTo>
                  <a:lnTo>
                    <a:pt x="1857" y="794"/>
                  </a:lnTo>
                  <a:lnTo>
                    <a:pt x="1859" y="807"/>
                  </a:lnTo>
                  <a:lnTo>
                    <a:pt x="1859" y="816"/>
                  </a:lnTo>
                  <a:lnTo>
                    <a:pt x="1857" y="828"/>
                  </a:lnTo>
                  <a:lnTo>
                    <a:pt x="1852" y="837"/>
                  </a:lnTo>
                  <a:lnTo>
                    <a:pt x="1842" y="843"/>
                  </a:lnTo>
                  <a:lnTo>
                    <a:pt x="1531" y="974"/>
                  </a:lnTo>
                  <a:lnTo>
                    <a:pt x="1514" y="978"/>
                  </a:lnTo>
                  <a:lnTo>
                    <a:pt x="1497" y="976"/>
                  </a:lnTo>
                  <a:lnTo>
                    <a:pt x="923" y="816"/>
                  </a:lnTo>
                  <a:lnTo>
                    <a:pt x="912" y="690"/>
                  </a:lnTo>
                  <a:lnTo>
                    <a:pt x="1119" y="619"/>
                  </a:lnTo>
                  <a:lnTo>
                    <a:pt x="1123" y="619"/>
                  </a:lnTo>
                  <a:close/>
                  <a:moveTo>
                    <a:pt x="163" y="615"/>
                  </a:moveTo>
                  <a:lnTo>
                    <a:pt x="179" y="617"/>
                  </a:lnTo>
                  <a:lnTo>
                    <a:pt x="194" y="621"/>
                  </a:lnTo>
                  <a:lnTo>
                    <a:pt x="210" y="626"/>
                  </a:lnTo>
                  <a:lnTo>
                    <a:pt x="251" y="642"/>
                  </a:lnTo>
                  <a:lnTo>
                    <a:pt x="288" y="657"/>
                  </a:lnTo>
                  <a:lnTo>
                    <a:pt x="321" y="672"/>
                  </a:lnTo>
                  <a:lnTo>
                    <a:pt x="351" y="686"/>
                  </a:lnTo>
                  <a:lnTo>
                    <a:pt x="377" y="699"/>
                  </a:lnTo>
                  <a:lnTo>
                    <a:pt x="399" y="715"/>
                  </a:lnTo>
                  <a:lnTo>
                    <a:pt x="417" y="732"/>
                  </a:lnTo>
                  <a:lnTo>
                    <a:pt x="433" y="751"/>
                  </a:lnTo>
                  <a:lnTo>
                    <a:pt x="444" y="772"/>
                  </a:lnTo>
                  <a:lnTo>
                    <a:pt x="452" y="796"/>
                  </a:lnTo>
                  <a:lnTo>
                    <a:pt x="456" y="825"/>
                  </a:lnTo>
                  <a:lnTo>
                    <a:pt x="460" y="860"/>
                  </a:lnTo>
                  <a:lnTo>
                    <a:pt x="463" y="897"/>
                  </a:lnTo>
                  <a:lnTo>
                    <a:pt x="468" y="936"/>
                  </a:lnTo>
                  <a:lnTo>
                    <a:pt x="473" y="975"/>
                  </a:lnTo>
                  <a:lnTo>
                    <a:pt x="480" y="1015"/>
                  </a:lnTo>
                  <a:lnTo>
                    <a:pt x="487" y="1055"/>
                  </a:lnTo>
                  <a:lnTo>
                    <a:pt x="495" y="1095"/>
                  </a:lnTo>
                  <a:lnTo>
                    <a:pt x="505" y="1134"/>
                  </a:lnTo>
                  <a:lnTo>
                    <a:pt x="517" y="1172"/>
                  </a:lnTo>
                  <a:lnTo>
                    <a:pt x="529" y="1211"/>
                  </a:lnTo>
                  <a:lnTo>
                    <a:pt x="543" y="1245"/>
                  </a:lnTo>
                  <a:lnTo>
                    <a:pt x="559" y="1278"/>
                  </a:lnTo>
                  <a:lnTo>
                    <a:pt x="577" y="1309"/>
                  </a:lnTo>
                  <a:lnTo>
                    <a:pt x="597" y="1337"/>
                  </a:lnTo>
                  <a:lnTo>
                    <a:pt x="619" y="1362"/>
                  </a:lnTo>
                  <a:lnTo>
                    <a:pt x="642" y="1383"/>
                  </a:lnTo>
                  <a:lnTo>
                    <a:pt x="669" y="1400"/>
                  </a:lnTo>
                  <a:lnTo>
                    <a:pt x="697" y="1412"/>
                  </a:lnTo>
                  <a:lnTo>
                    <a:pt x="728" y="1420"/>
                  </a:lnTo>
                  <a:lnTo>
                    <a:pt x="761" y="1423"/>
                  </a:lnTo>
                  <a:lnTo>
                    <a:pt x="823" y="1421"/>
                  </a:lnTo>
                  <a:lnTo>
                    <a:pt x="881" y="1414"/>
                  </a:lnTo>
                  <a:lnTo>
                    <a:pt x="937" y="1406"/>
                  </a:lnTo>
                  <a:lnTo>
                    <a:pt x="988" y="1395"/>
                  </a:lnTo>
                  <a:lnTo>
                    <a:pt x="990" y="1395"/>
                  </a:lnTo>
                  <a:lnTo>
                    <a:pt x="993" y="1396"/>
                  </a:lnTo>
                  <a:lnTo>
                    <a:pt x="995" y="1399"/>
                  </a:lnTo>
                  <a:lnTo>
                    <a:pt x="996" y="1401"/>
                  </a:lnTo>
                  <a:lnTo>
                    <a:pt x="997" y="1404"/>
                  </a:lnTo>
                  <a:lnTo>
                    <a:pt x="996" y="1407"/>
                  </a:lnTo>
                  <a:lnTo>
                    <a:pt x="974" y="1444"/>
                  </a:lnTo>
                  <a:lnTo>
                    <a:pt x="948" y="1479"/>
                  </a:lnTo>
                  <a:lnTo>
                    <a:pt x="917" y="1512"/>
                  </a:lnTo>
                  <a:lnTo>
                    <a:pt x="882" y="1541"/>
                  </a:lnTo>
                  <a:lnTo>
                    <a:pt x="842" y="1569"/>
                  </a:lnTo>
                  <a:lnTo>
                    <a:pt x="800" y="1593"/>
                  </a:lnTo>
                  <a:lnTo>
                    <a:pt x="753" y="1614"/>
                  </a:lnTo>
                  <a:lnTo>
                    <a:pt x="705" y="1632"/>
                  </a:lnTo>
                  <a:lnTo>
                    <a:pt x="653" y="1646"/>
                  </a:lnTo>
                  <a:lnTo>
                    <a:pt x="599" y="1656"/>
                  </a:lnTo>
                  <a:lnTo>
                    <a:pt x="542" y="1663"/>
                  </a:lnTo>
                  <a:lnTo>
                    <a:pt x="485" y="1665"/>
                  </a:lnTo>
                  <a:lnTo>
                    <a:pt x="428" y="1662"/>
                  </a:lnTo>
                  <a:lnTo>
                    <a:pt x="373" y="1652"/>
                  </a:lnTo>
                  <a:lnTo>
                    <a:pt x="321" y="1636"/>
                  </a:lnTo>
                  <a:lnTo>
                    <a:pt x="271" y="1615"/>
                  </a:lnTo>
                  <a:lnTo>
                    <a:pt x="225" y="1590"/>
                  </a:lnTo>
                  <a:lnTo>
                    <a:pt x="182" y="1558"/>
                  </a:lnTo>
                  <a:lnTo>
                    <a:pt x="142" y="1523"/>
                  </a:lnTo>
                  <a:lnTo>
                    <a:pt x="107" y="1483"/>
                  </a:lnTo>
                  <a:lnTo>
                    <a:pt x="76" y="1440"/>
                  </a:lnTo>
                  <a:lnTo>
                    <a:pt x="50" y="1393"/>
                  </a:lnTo>
                  <a:lnTo>
                    <a:pt x="29" y="1344"/>
                  </a:lnTo>
                  <a:lnTo>
                    <a:pt x="13" y="1292"/>
                  </a:lnTo>
                  <a:lnTo>
                    <a:pt x="3" y="1237"/>
                  </a:lnTo>
                  <a:lnTo>
                    <a:pt x="0" y="1181"/>
                  </a:lnTo>
                  <a:lnTo>
                    <a:pt x="2" y="1107"/>
                  </a:lnTo>
                  <a:lnTo>
                    <a:pt x="7" y="1035"/>
                  </a:lnTo>
                  <a:lnTo>
                    <a:pt x="17" y="964"/>
                  </a:lnTo>
                  <a:lnTo>
                    <a:pt x="27" y="897"/>
                  </a:lnTo>
                  <a:lnTo>
                    <a:pt x="39" y="833"/>
                  </a:lnTo>
                  <a:lnTo>
                    <a:pt x="52" y="774"/>
                  </a:lnTo>
                  <a:lnTo>
                    <a:pt x="64" y="720"/>
                  </a:lnTo>
                  <a:lnTo>
                    <a:pt x="73" y="692"/>
                  </a:lnTo>
                  <a:lnTo>
                    <a:pt x="82" y="668"/>
                  </a:lnTo>
                  <a:lnTo>
                    <a:pt x="94" y="650"/>
                  </a:lnTo>
                  <a:lnTo>
                    <a:pt x="106" y="635"/>
                  </a:lnTo>
                  <a:lnTo>
                    <a:pt x="119" y="625"/>
                  </a:lnTo>
                  <a:lnTo>
                    <a:pt x="133" y="619"/>
                  </a:lnTo>
                  <a:lnTo>
                    <a:pt x="148" y="616"/>
                  </a:lnTo>
                  <a:lnTo>
                    <a:pt x="163" y="615"/>
                  </a:lnTo>
                  <a:close/>
                  <a:moveTo>
                    <a:pt x="1317" y="88"/>
                  </a:moveTo>
                  <a:lnTo>
                    <a:pt x="1242" y="467"/>
                  </a:lnTo>
                  <a:lnTo>
                    <a:pt x="1806" y="591"/>
                  </a:lnTo>
                  <a:lnTo>
                    <a:pt x="1881" y="201"/>
                  </a:lnTo>
                  <a:lnTo>
                    <a:pt x="1317" y="88"/>
                  </a:lnTo>
                  <a:close/>
                  <a:moveTo>
                    <a:pt x="1289" y="0"/>
                  </a:moveTo>
                  <a:lnTo>
                    <a:pt x="1953" y="132"/>
                  </a:lnTo>
                  <a:lnTo>
                    <a:pt x="1963" y="136"/>
                  </a:lnTo>
                  <a:lnTo>
                    <a:pt x="1971" y="145"/>
                  </a:lnTo>
                  <a:lnTo>
                    <a:pt x="1975" y="154"/>
                  </a:lnTo>
                  <a:lnTo>
                    <a:pt x="1975" y="166"/>
                  </a:lnTo>
                  <a:lnTo>
                    <a:pt x="1879" y="664"/>
                  </a:lnTo>
                  <a:lnTo>
                    <a:pt x="1875" y="675"/>
                  </a:lnTo>
                  <a:lnTo>
                    <a:pt x="1868" y="682"/>
                  </a:lnTo>
                  <a:lnTo>
                    <a:pt x="1857" y="687"/>
                  </a:lnTo>
                  <a:lnTo>
                    <a:pt x="1847" y="687"/>
                  </a:lnTo>
                  <a:lnTo>
                    <a:pt x="1182" y="540"/>
                  </a:lnTo>
                  <a:lnTo>
                    <a:pt x="1171" y="535"/>
                  </a:lnTo>
                  <a:lnTo>
                    <a:pt x="1164" y="528"/>
                  </a:lnTo>
                  <a:lnTo>
                    <a:pt x="1160" y="518"/>
                  </a:lnTo>
                  <a:lnTo>
                    <a:pt x="1160" y="507"/>
                  </a:lnTo>
                  <a:lnTo>
                    <a:pt x="1256" y="22"/>
                  </a:lnTo>
                  <a:lnTo>
                    <a:pt x="1260" y="13"/>
                  </a:lnTo>
                  <a:lnTo>
                    <a:pt x="1268" y="4"/>
                  </a:lnTo>
                  <a:lnTo>
                    <a:pt x="1278" y="0"/>
                  </a:lnTo>
                  <a:lnTo>
                    <a:pt x="1289"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9841B974-FC9E-4198-B28F-884F1C4E602C}"/>
              </a:ext>
              <a:ext uri="{C183D7F6-B498-43B3-948B-1728B52AA6E4}">
                <adec:decorative xmlns:adec="http://schemas.microsoft.com/office/drawing/2017/decorative" val="1"/>
              </a:ext>
            </a:extLst>
          </p:cNvPr>
          <p:cNvSpPr/>
          <p:nvPr/>
        </p:nvSpPr>
        <p:spPr bwMode="auto">
          <a:xfrm>
            <a:off x="3621856" y="1596958"/>
            <a:ext cx="2225334" cy="4001725"/>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path path="circle">
              <a:fillToRect t="100000" r="100000"/>
            </a:path>
            <a:tileRect l="-100000" b="-100000"/>
          </a:gradFill>
          <a:ln w="12700">
            <a:gradFill flip="none" rotWithShape="1">
              <a:gsLst>
                <a:gs pos="0">
                  <a:schemeClr val="tx1">
                    <a:alpha val="50000"/>
                  </a:schemeClr>
                </a:gs>
                <a:gs pos="100000">
                  <a:schemeClr val="tx1">
                    <a:alpha val="0"/>
                  </a:schemeClr>
                </a:gs>
              </a:gsLst>
              <a:lin ang="8100000" scaled="1"/>
              <a:tileRect/>
            </a:gradFill>
            <a:headEnd type="none" w="med" len="med"/>
            <a:tailEnd type="none" w="med" len="med"/>
          </a:ln>
          <a:effectLst>
            <a:outerShdw blurRad="952500" sx="102000" sy="102000" algn="ctr" rotWithShape="0">
              <a:schemeClr val="tx1">
                <a:alpha val="30000"/>
              </a:scheme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dirty="0">
              <a:solidFill>
                <a:srgbClr val="000000"/>
              </a:solidFill>
              <a:latin typeface="Avenir LT Std 55 Roman" panose="020B0503020203020204" pitchFamily="34" charset="0"/>
              <a:ea typeface="ＭＳ Ｐゴシック" pitchFamily="16" charset="-128"/>
              <a:cs typeface="ＭＳ Ｐゴシック" pitchFamily="-97" charset="-128"/>
            </a:endParaRPr>
          </a:p>
        </p:txBody>
      </p:sp>
      <p:sp>
        <p:nvSpPr>
          <p:cNvPr id="8" name="Text Placeholder 1">
            <a:extLst>
              <a:ext uri="{FF2B5EF4-FFF2-40B4-BE49-F238E27FC236}">
                <a16:creationId xmlns:a16="http://schemas.microsoft.com/office/drawing/2014/main" id="{D6A033EE-4FCF-4857-B75B-0C9D7A68150B}"/>
              </a:ext>
            </a:extLst>
          </p:cNvPr>
          <p:cNvSpPr txBox="1">
            <a:spLocks/>
          </p:cNvSpPr>
          <p:nvPr/>
        </p:nvSpPr>
        <p:spPr>
          <a:xfrm>
            <a:off x="3916752" y="4196715"/>
            <a:ext cx="1708984" cy="1107996"/>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l"/>
            <a:r>
              <a:rPr lang="en-US" sz="1800" dirty="0">
                <a:solidFill>
                  <a:schemeClr val="tx1"/>
                </a:solidFill>
                <a:latin typeface="Calibri" panose="020F0502020204030204" pitchFamily="34" charset="0"/>
                <a:cs typeface="Calibri" panose="020F0502020204030204" pitchFamily="34" charset="0"/>
              </a:rPr>
              <a:t>People worldwide needing at least one assistive product by 2030</a:t>
            </a:r>
          </a:p>
        </p:txBody>
      </p:sp>
      <p:cxnSp>
        <p:nvCxnSpPr>
          <p:cNvPr id="14" name="Straight Connector 13">
            <a:extLst>
              <a:ext uri="{FF2B5EF4-FFF2-40B4-BE49-F238E27FC236}">
                <a16:creationId xmlns:a16="http://schemas.microsoft.com/office/drawing/2014/main" id="{35A89C71-6F29-4AB8-86F3-5A5978329510}"/>
              </a:ext>
              <a:ext uri="{C183D7F6-B498-43B3-948B-1728B52AA6E4}">
                <adec:decorative xmlns:adec="http://schemas.microsoft.com/office/drawing/2017/decorative" val="1"/>
              </a:ext>
            </a:extLst>
          </p:cNvPr>
          <p:cNvCxnSpPr/>
          <p:nvPr/>
        </p:nvCxnSpPr>
        <p:spPr bwMode="auto">
          <a:xfrm>
            <a:off x="3934170" y="4056451"/>
            <a:ext cx="1624497" cy="0"/>
          </a:xfrm>
          <a:prstGeom prst="line">
            <a:avLst/>
          </a:prstGeom>
          <a:noFill/>
          <a:ln w="15875" cap="flat" cmpd="sng" algn="ctr">
            <a:solidFill>
              <a:schemeClr val="tx1">
                <a:alpha val="25000"/>
              </a:schemeClr>
            </a:solidFill>
            <a:prstDash val="solid"/>
            <a:round/>
            <a:headEnd type="none" w="med" len="med"/>
            <a:tailEnd type="none" w="med" len="med"/>
          </a:ln>
          <a:effectLst/>
        </p:spPr>
      </p:cxnSp>
      <p:sp>
        <p:nvSpPr>
          <p:cNvPr id="25" name="Text Placeholder 1">
            <a:extLst>
              <a:ext uri="{FF2B5EF4-FFF2-40B4-BE49-F238E27FC236}">
                <a16:creationId xmlns:a16="http://schemas.microsoft.com/office/drawing/2014/main" id="{96C184B6-6E9D-46AB-A8F1-8BEE6B0FF135}"/>
              </a:ext>
            </a:extLst>
          </p:cNvPr>
          <p:cNvSpPr txBox="1">
            <a:spLocks/>
          </p:cNvSpPr>
          <p:nvPr/>
        </p:nvSpPr>
        <p:spPr>
          <a:xfrm>
            <a:off x="3893590" y="3181174"/>
            <a:ext cx="1624497" cy="781624"/>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ctr">
              <a:lnSpc>
                <a:spcPts val="3000"/>
              </a:lnSpc>
            </a:pPr>
            <a:r>
              <a:rPr lang="en-US" sz="4800" b="1" dirty="0">
                <a:solidFill>
                  <a:schemeClr val="tx1"/>
                </a:solidFill>
                <a:latin typeface="Calibri" panose="020F0502020204030204" pitchFamily="34" charset="0"/>
                <a:cs typeface="Calibri" panose="020F0502020204030204" pitchFamily="34" charset="0"/>
              </a:rPr>
              <a:t>2</a:t>
            </a:r>
          </a:p>
          <a:p>
            <a:pPr algn="ctr">
              <a:lnSpc>
                <a:spcPts val="3000"/>
              </a:lnSpc>
            </a:pPr>
            <a:r>
              <a:rPr lang="en-US" sz="3200" b="1" dirty="0">
                <a:solidFill>
                  <a:schemeClr val="tx1"/>
                </a:solidFill>
                <a:latin typeface="Calibri" panose="020F0502020204030204" pitchFamily="34" charset="0"/>
                <a:cs typeface="Calibri" panose="020F0502020204030204" pitchFamily="34" charset="0"/>
              </a:rPr>
              <a:t>billion</a:t>
            </a:r>
          </a:p>
        </p:txBody>
      </p:sp>
      <p:grpSp>
        <p:nvGrpSpPr>
          <p:cNvPr id="22" name="Group 21">
            <a:extLst>
              <a:ext uri="{FF2B5EF4-FFF2-40B4-BE49-F238E27FC236}">
                <a16:creationId xmlns:a16="http://schemas.microsoft.com/office/drawing/2014/main" id="{38BAB262-829A-44BC-B2F6-10FAD3EBDF4E}"/>
              </a:ext>
              <a:ext uri="{C183D7F6-B498-43B3-948B-1728B52AA6E4}">
                <adec:decorative xmlns:adec="http://schemas.microsoft.com/office/drawing/2017/decorative" val="1"/>
              </a:ext>
            </a:extLst>
          </p:cNvPr>
          <p:cNvGrpSpPr/>
          <p:nvPr/>
        </p:nvGrpSpPr>
        <p:grpSpPr>
          <a:xfrm>
            <a:off x="4502657" y="1967160"/>
            <a:ext cx="568101" cy="828000"/>
            <a:chOff x="4603667" y="2733155"/>
            <a:chExt cx="335153" cy="555804"/>
          </a:xfrm>
        </p:grpSpPr>
        <p:sp>
          <p:nvSpPr>
            <p:cNvPr id="23" name="Freeform 14">
              <a:extLst>
                <a:ext uri="{FF2B5EF4-FFF2-40B4-BE49-F238E27FC236}">
                  <a16:creationId xmlns:a16="http://schemas.microsoft.com/office/drawing/2014/main" id="{FA02D922-CC64-4A63-9E7A-46CD0B474A8E}"/>
                </a:ext>
              </a:extLst>
            </p:cNvPr>
            <p:cNvSpPr>
              <a:spLocks noEditPoints="1"/>
            </p:cNvSpPr>
            <p:nvPr/>
          </p:nvSpPr>
          <p:spPr bwMode="auto">
            <a:xfrm>
              <a:off x="4603667" y="2745082"/>
              <a:ext cx="239736" cy="543877"/>
            </a:xfrm>
            <a:custGeom>
              <a:avLst/>
              <a:gdLst>
                <a:gd name="T0" fmla="*/ 519 w 1006"/>
                <a:gd name="T1" fmla="*/ 176 h 2278"/>
                <a:gd name="T2" fmla="*/ 588 w 1006"/>
                <a:gd name="T3" fmla="*/ 190 h 2278"/>
                <a:gd name="T4" fmla="*/ 687 w 1006"/>
                <a:gd name="T5" fmla="*/ 276 h 2278"/>
                <a:gd name="T6" fmla="*/ 710 w 1006"/>
                <a:gd name="T7" fmla="*/ 409 h 2278"/>
                <a:gd name="T8" fmla="*/ 645 w 1006"/>
                <a:gd name="T9" fmla="*/ 524 h 2278"/>
                <a:gd name="T10" fmla="*/ 520 w 1006"/>
                <a:gd name="T11" fmla="*/ 572 h 2278"/>
                <a:gd name="T12" fmla="*/ 515 w 1006"/>
                <a:gd name="T13" fmla="*/ 572 h 2278"/>
                <a:gd name="T14" fmla="*/ 511 w 1006"/>
                <a:gd name="T15" fmla="*/ 572 h 2278"/>
                <a:gd name="T16" fmla="*/ 386 w 1006"/>
                <a:gd name="T17" fmla="*/ 524 h 2278"/>
                <a:gd name="T18" fmla="*/ 321 w 1006"/>
                <a:gd name="T19" fmla="*/ 409 h 2278"/>
                <a:gd name="T20" fmla="*/ 344 w 1006"/>
                <a:gd name="T21" fmla="*/ 276 h 2278"/>
                <a:gd name="T22" fmla="*/ 443 w 1006"/>
                <a:gd name="T23" fmla="*/ 190 h 2278"/>
                <a:gd name="T24" fmla="*/ 512 w 1006"/>
                <a:gd name="T25" fmla="*/ 176 h 2278"/>
                <a:gd name="T26" fmla="*/ 132 w 1006"/>
                <a:gd name="T27" fmla="*/ 12 h 2278"/>
                <a:gd name="T28" fmla="*/ 164 w 1006"/>
                <a:gd name="T29" fmla="*/ 76 h 2278"/>
                <a:gd name="T30" fmla="*/ 200 w 1006"/>
                <a:gd name="T31" fmla="*/ 431 h 2278"/>
                <a:gd name="T32" fmla="*/ 247 w 1006"/>
                <a:gd name="T33" fmla="*/ 504 h 2278"/>
                <a:gd name="T34" fmla="*/ 301 w 1006"/>
                <a:gd name="T35" fmla="*/ 589 h 2278"/>
                <a:gd name="T36" fmla="*/ 334 w 1006"/>
                <a:gd name="T37" fmla="*/ 641 h 2278"/>
                <a:gd name="T38" fmla="*/ 414 w 1006"/>
                <a:gd name="T39" fmla="*/ 642 h 2278"/>
                <a:gd name="T40" fmla="*/ 578 w 1006"/>
                <a:gd name="T41" fmla="*/ 642 h 2278"/>
                <a:gd name="T42" fmla="*/ 727 w 1006"/>
                <a:gd name="T43" fmla="*/ 643 h 2278"/>
                <a:gd name="T44" fmla="*/ 765 w 1006"/>
                <a:gd name="T45" fmla="*/ 658 h 2278"/>
                <a:gd name="T46" fmla="*/ 813 w 1006"/>
                <a:gd name="T47" fmla="*/ 733 h 2278"/>
                <a:gd name="T48" fmla="*/ 878 w 1006"/>
                <a:gd name="T49" fmla="*/ 839 h 2278"/>
                <a:gd name="T50" fmla="*/ 939 w 1006"/>
                <a:gd name="T51" fmla="*/ 939 h 2278"/>
                <a:gd name="T52" fmla="*/ 973 w 1006"/>
                <a:gd name="T53" fmla="*/ 994 h 2278"/>
                <a:gd name="T54" fmla="*/ 985 w 1006"/>
                <a:gd name="T55" fmla="*/ 1023 h 2278"/>
                <a:gd name="T56" fmla="*/ 1003 w 1006"/>
                <a:gd name="T57" fmla="*/ 1486 h 2278"/>
                <a:gd name="T58" fmla="*/ 953 w 1006"/>
                <a:gd name="T59" fmla="*/ 1536 h 2278"/>
                <a:gd name="T60" fmla="*/ 885 w 1006"/>
                <a:gd name="T61" fmla="*/ 1515 h 2278"/>
                <a:gd name="T62" fmla="*/ 846 w 1006"/>
                <a:gd name="T63" fmla="*/ 1090 h 2278"/>
                <a:gd name="T64" fmla="*/ 823 w 1006"/>
                <a:gd name="T65" fmla="*/ 1049 h 2278"/>
                <a:gd name="T66" fmla="*/ 774 w 1006"/>
                <a:gd name="T67" fmla="*/ 964 h 2278"/>
                <a:gd name="T68" fmla="*/ 748 w 1006"/>
                <a:gd name="T69" fmla="*/ 2258 h 2278"/>
                <a:gd name="T70" fmla="*/ 600 w 1006"/>
                <a:gd name="T71" fmla="*/ 2278 h 2278"/>
                <a:gd name="T72" fmla="*/ 553 w 1006"/>
                <a:gd name="T73" fmla="*/ 2243 h 2278"/>
                <a:gd name="T74" fmla="*/ 480 w 1006"/>
                <a:gd name="T75" fmla="*/ 2227 h 2278"/>
                <a:gd name="T76" fmla="*/ 447 w 1006"/>
                <a:gd name="T77" fmla="*/ 2275 h 2278"/>
                <a:gd name="T78" fmla="*/ 294 w 1006"/>
                <a:gd name="T79" fmla="*/ 2269 h 2278"/>
                <a:gd name="T80" fmla="*/ 254 w 1006"/>
                <a:gd name="T81" fmla="*/ 1431 h 2278"/>
                <a:gd name="T82" fmla="*/ 246 w 1006"/>
                <a:gd name="T83" fmla="*/ 841 h 2278"/>
                <a:gd name="T84" fmla="*/ 200 w 1006"/>
                <a:gd name="T85" fmla="*/ 766 h 2278"/>
                <a:gd name="T86" fmla="*/ 133 w 1006"/>
                <a:gd name="T87" fmla="*/ 658 h 2278"/>
                <a:gd name="T88" fmla="*/ 71 w 1006"/>
                <a:gd name="T89" fmla="*/ 554 h 2278"/>
                <a:gd name="T90" fmla="*/ 34 w 1006"/>
                <a:gd name="T91" fmla="*/ 496 h 2278"/>
                <a:gd name="T92" fmla="*/ 21 w 1006"/>
                <a:gd name="T93" fmla="*/ 467 h 2278"/>
                <a:gd name="T94" fmla="*/ 4 w 1006"/>
                <a:gd name="T95" fmla="*/ 53 h 2278"/>
                <a:gd name="T96" fmla="*/ 61 w 1006"/>
                <a:gd name="T97" fmla="*/ 6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6" h="2278">
                  <a:moveTo>
                    <a:pt x="514" y="176"/>
                  </a:moveTo>
                  <a:lnTo>
                    <a:pt x="515" y="176"/>
                  </a:lnTo>
                  <a:lnTo>
                    <a:pt x="517" y="176"/>
                  </a:lnTo>
                  <a:lnTo>
                    <a:pt x="519" y="176"/>
                  </a:lnTo>
                  <a:lnTo>
                    <a:pt x="520" y="176"/>
                  </a:lnTo>
                  <a:lnTo>
                    <a:pt x="520" y="176"/>
                  </a:lnTo>
                  <a:lnTo>
                    <a:pt x="555" y="180"/>
                  </a:lnTo>
                  <a:lnTo>
                    <a:pt x="588" y="190"/>
                  </a:lnTo>
                  <a:lnTo>
                    <a:pt x="618" y="205"/>
                  </a:lnTo>
                  <a:lnTo>
                    <a:pt x="645" y="224"/>
                  </a:lnTo>
                  <a:lnTo>
                    <a:pt x="668" y="248"/>
                  </a:lnTo>
                  <a:lnTo>
                    <a:pt x="687" y="276"/>
                  </a:lnTo>
                  <a:lnTo>
                    <a:pt x="700" y="306"/>
                  </a:lnTo>
                  <a:lnTo>
                    <a:pt x="710" y="339"/>
                  </a:lnTo>
                  <a:lnTo>
                    <a:pt x="713" y="374"/>
                  </a:lnTo>
                  <a:lnTo>
                    <a:pt x="710" y="409"/>
                  </a:lnTo>
                  <a:lnTo>
                    <a:pt x="700" y="442"/>
                  </a:lnTo>
                  <a:lnTo>
                    <a:pt x="687" y="473"/>
                  </a:lnTo>
                  <a:lnTo>
                    <a:pt x="668" y="500"/>
                  </a:lnTo>
                  <a:lnTo>
                    <a:pt x="645" y="524"/>
                  </a:lnTo>
                  <a:lnTo>
                    <a:pt x="618" y="543"/>
                  </a:lnTo>
                  <a:lnTo>
                    <a:pt x="588" y="558"/>
                  </a:lnTo>
                  <a:lnTo>
                    <a:pt x="555" y="569"/>
                  </a:lnTo>
                  <a:lnTo>
                    <a:pt x="520" y="572"/>
                  </a:lnTo>
                  <a:lnTo>
                    <a:pt x="520" y="572"/>
                  </a:lnTo>
                  <a:lnTo>
                    <a:pt x="519" y="572"/>
                  </a:lnTo>
                  <a:lnTo>
                    <a:pt x="517" y="573"/>
                  </a:lnTo>
                  <a:lnTo>
                    <a:pt x="515" y="572"/>
                  </a:lnTo>
                  <a:lnTo>
                    <a:pt x="514" y="573"/>
                  </a:lnTo>
                  <a:lnTo>
                    <a:pt x="512" y="572"/>
                  </a:lnTo>
                  <a:lnTo>
                    <a:pt x="511" y="572"/>
                  </a:lnTo>
                  <a:lnTo>
                    <a:pt x="511" y="572"/>
                  </a:lnTo>
                  <a:lnTo>
                    <a:pt x="476" y="569"/>
                  </a:lnTo>
                  <a:lnTo>
                    <a:pt x="443" y="558"/>
                  </a:lnTo>
                  <a:lnTo>
                    <a:pt x="413" y="543"/>
                  </a:lnTo>
                  <a:lnTo>
                    <a:pt x="386" y="524"/>
                  </a:lnTo>
                  <a:lnTo>
                    <a:pt x="363" y="500"/>
                  </a:lnTo>
                  <a:lnTo>
                    <a:pt x="344" y="473"/>
                  </a:lnTo>
                  <a:lnTo>
                    <a:pt x="330" y="442"/>
                  </a:lnTo>
                  <a:lnTo>
                    <a:pt x="321" y="409"/>
                  </a:lnTo>
                  <a:lnTo>
                    <a:pt x="318" y="374"/>
                  </a:lnTo>
                  <a:lnTo>
                    <a:pt x="321" y="339"/>
                  </a:lnTo>
                  <a:lnTo>
                    <a:pt x="330" y="306"/>
                  </a:lnTo>
                  <a:lnTo>
                    <a:pt x="344" y="276"/>
                  </a:lnTo>
                  <a:lnTo>
                    <a:pt x="363" y="248"/>
                  </a:lnTo>
                  <a:lnTo>
                    <a:pt x="386" y="224"/>
                  </a:lnTo>
                  <a:lnTo>
                    <a:pt x="413" y="205"/>
                  </a:lnTo>
                  <a:lnTo>
                    <a:pt x="443" y="190"/>
                  </a:lnTo>
                  <a:lnTo>
                    <a:pt x="476" y="180"/>
                  </a:lnTo>
                  <a:lnTo>
                    <a:pt x="511" y="176"/>
                  </a:lnTo>
                  <a:lnTo>
                    <a:pt x="511" y="176"/>
                  </a:lnTo>
                  <a:lnTo>
                    <a:pt x="512" y="176"/>
                  </a:lnTo>
                  <a:lnTo>
                    <a:pt x="514" y="176"/>
                  </a:lnTo>
                  <a:close/>
                  <a:moveTo>
                    <a:pt x="97" y="0"/>
                  </a:moveTo>
                  <a:lnTo>
                    <a:pt x="116" y="4"/>
                  </a:lnTo>
                  <a:lnTo>
                    <a:pt x="132" y="12"/>
                  </a:lnTo>
                  <a:lnTo>
                    <a:pt x="147" y="24"/>
                  </a:lnTo>
                  <a:lnTo>
                    <a:pt x="156" y="40"/>
                  </a:lnTo>
                  <a:lnTo>
                    <a:pt x="162" y="57"/>
                  </a:lnTo>
                  <a:lnTo>
                    <a:pt x="164" y="76"/>
                  </a:lnTo>
                  <a:lnTo>
                    <a:pt x="187" y="407"/>
                  </a:lnTo>
                  <a:lnTo>
                    <a:pt x="188" y="410"/>
                  </a:lnTo>
                  <a:lnTo>
                    <a:pt x="193" y="419"/>
                  </a:lnTo>
                  <a:lnTo>
                    <a:pt x="200" y="431"/>
                  </a:lnTo>
                  <a:lnTo>
                    <a:pt x="210" y="445"/>
                  </a:lnTo>
                  <a:lnTo>
                    <a:pt x="220" y="463"/>
                  </a:lnTo>
                  <a:lnTo>
                    <a:pt x="234" y="484"/>
                  </a:lnTo>
                  <a:lnTo>
                    <a:pt x="247" y="504"/>
                  </a:lnTo>
                  <a:lnTo>
                    <a:pt x="260" y="526"/>
                  </a:lnTo>
                  <a:lnTo>
                    <a:pt x="275" y="548"/>
                  </a:lnTo>
                  <a:lnTo>
                    <a:pt x="288" y="570"/>
                  </a:lnTo>
                  <a:lnTo>
                    <a:pt x="301" y="589"/>
                  </a:lnTo>
                  <a:lnTo>
                    <a:pt x="312" y="607"/>
                  </a:lnTo>
                  <a:lnTo>
                    <a:pt x="322" y="622"/>
                  </a:lnTo>
                  <a:lnTo>
                    <a:pt x="329" y="634"/>
                  </a:lnTo>
                  <a:lnTo>
                    <a:pt x="334" y="641"/>
                  </a:lnTo>
                  <a:lnTo>
                    <a:pt x="335" y="643"/>
                  </a:lnTo>
                  <a:lnTo>
                    <a:pt x="355" y="643"/>
                  </a:lnTo>
                  <a:lnTo>
                    <a:pt x="381" y="642"/>
                  </a:lnTo>
                  <a:lnTo>
                    <a:pt x="414" y="642"/>
                  </a:lnTo>
                  <a:lnTo>
                    <a:pt x="453" y="642"/>
                  </a:lnTo>
                  <a:lnTo>
                    <a:pt x="492" y="642"/>
                  </a:lnTo>
                  <a:lnTo>
                    <a:pt x="536" y="642"/>
                  </a:lnTo>
                  <a:lnTo>
                    <a:pt x="578" y="642"/>
                  </a:lnTo>
                  <a:lnTo>
                    <a:pt x="621" y="642"/>
                  </a:lnTo>
                  <a:lnTo>
                    <a:pt x="661" y="642"/>
                  </a:lnTo>
                  <a:lnTo>
                    <a:pt x="697" y="643"/>
                  </a:lnTo>
                  <a:lnTo>
                    <a:pt x="727" y="643"/>
                  </a:lnTo>
                  <a:lnTo>
                    <a:pt x="751" y="645"/>
                  </a:lnTo>
                  <a:lnTo>
                    <a:pt x="752" y="646"/>
                  </a:lnTo>
                  <a:lnTo>
                    <a:pt x="757" y="650"/>
                  </a:lnTo>
                  <a:lnTo>
                    <a:pt x="765" y="658"/>
                  </a:lnTo>
                  <a:lnTo>
                    <a:pt x="773" y="670"/>
                  </a:lnTo>
                  <a:lnTo>
                    <a:pt x="785" y="688"/>
                  </a:lnTo>
                  <a:lnTo>
                    <a:pt x="798" y="710"/>
                  </a:lnTo>
                  <a:lnTo>
                    <a:pt x="813" y="733"/>
                  </a:lnTo>
                  <a:lnTo>
                    <a:pt x="827" y="758"/>
                  </a:lnTo>
                  <a:lnTo>
                    <a:pt x="844" y="785"/>
                  </a:lnTo>
                  <a:lnTo>
                    <a:pt x="861" y="813"/>
                  </a:lnTo>
                  <a:lnTo>
                    <a:pt x="878" y="839"/>
                  </a:lnTo>
                  <a:lnTo>
                    <a:pt x="894" y="867"/>
                  </a:lnTo>
                  <a:lnTo>
                    <a:pt x="910" y="893"/>
                  </a:lnTo>
                  <a:lnTo>
                    <a:pt x="925" y="917"/>
                  </a:lnTo>
                  <a:lnTo>
                    <a:pt x="939" y="939"/>
                  </a:lnTo>
                  <a:lnTo>
                    <a:pt x="950" y="959"/>
                  </a:lnTo>
                  <a:lnTo>
                    <a:pt x="960" y="975"/>
                  </a:lnTo>
                  <a:lnTo>
                    <a:pt x="968" y="987"/>
                  </a:lnTo>
                  <a:lnTo>
                    <a:pt x="973" y="994"/>
                  </a:lnTo>
                  <a:lnTo>
                    <a:pt x="974" y="998"/>
                  </a:lnTo>
                  <a:lnTo>
                    <a:pt x="977" y="1004"/>
                  </a:lnTo>
                  <a:lnTo>
                    <a:pt x="981" y="1012"/>
                  </a:lnTo>
                  <a:lnTo>
                    <a:pt x="985" y="1023"/>
                  </a:lnTo>
                  <a:lnTo>
                    <a:pt x="988" y="1034"/>
                  </a:lnTo>
                  <a:lnTo>
                    <a:pt x="988" y="1044"/>
                  </a:lnTo>
                  <a:lnTo>
                    <a:pt x="1006" y="1467"/>
                  </a:lnTo>
                  <a:lnTo>
                    <a:pt x="1003" y="1486"/>
                  </a:lnTo>
                  <a:lnTo>
                    <a:pt x="995" y="1503"/>
                  </a:lnTo>
                  <a:lnTo>
                    <a:pt x="983" y="1518"/>
                  </a:lnTo>
                  <a:lnTo>
                    <a:pt x="970" y="1529"/>
                  </a:lnTo>
                  <a:lnTo>
                    <a:pt x="953" y="1536"/>
                  </a:lnTo>
                  <a:lnTo>
                    <a:pt x="934" y="1537"/>
                  </a:lnTo>
                  <a:lnTo>
                    <a:pt x="916" y="1533"/>
                  </a:lnTo>
                  <a:lnTo>
                    <a:pt x="899" y="1526"/>
                  </a:lnTo>
                  <a:lnTo>
                    <a:pt x="885" y="1515"/>
                  </a:lnTo>
                  <a:lnTo>
                    <a:pt x="875" y="1501"/>
                  </a:lnTo>
                  <a:lnTo>
                    <a:pt x="869" y="1485"/>
                  </a:lnTo>
                  <a:lnTo>
                    <a:pt x="867" y="1466"/>
                  </a:lnTo>
                  <a:lnTo>
                    <a:pt x="846" y="1090"/>
                  </a:lnTo>
                  <a:lnTo>
                    <a:pt x="843" y="1086"/>
                  </a:lnTo>
                  <a:lnTo>
                    <a:pt x="840" y="1078"/>
                  </a:lnTo>
                  <a:lnTo>
                    <a:pt x="832" y="1064"/>
                  </a:lnTo>
                  <a:lnTo>
                    <a:pt x="823" y="1049"/>
                  </a:lnTo>
                  <a:lnTo>
                    <a:pt x="813" y="1030"/>
                  </a:lnTo>
                  <a:lnTo>
                    <a:pt x="801" y="1009"/>
                  </a:lnTo>
                  <a:lnTo>
                    <a:pt x="788" y="987"/>
                  </a:lnTo>
                  <a:lnTo>
                    <a:pt x="774" y="964"/>
                  </a:lnTo>
                  <a:lnTo>
                    <a:pt x="777" y="1457"/>
                  </a:lnTo>
                  <a:lnTo>
                    <a:pt x="757" y="2227"/>
                  </a:lnTo>
                  <a:lnTo>
                    <a:pt x="755" y="2243"/>
                  </a:lnTo>
                  <a:lnTo>
                    <a:pt x="748" y="2258"/>
                  </a:lnTo>
                  <a:lnTo>
                    <a:pt x="737" y="2269"/>
                  </a:lnTo>
                  <a:lnTo>
                    <a:pt x="723" y="2275"/>
                  </a:lnTo>
                  <a:lnTo>
                    <a:pt x="708" y="2278"/>
                  </a:lnTo>
                  <a:lnTo>
                    <a:pt x="600" y="2278"/>
                  </a:lnTo>
                  <a:lnTo>
                    <a:pt x="584" y="2275"/>
                  </a:lnTo>
                  <a:lnTo>
                    <a:pt x="570" y="2269"/>
                  </a:lnTo>
                  <a:lnTo>
                    <a:pt x="559" y="2258"/>
                  </a:lnTo>
                  <a:lnTo>
                    <a:pt x="553" y="2243"/>
                  </a:lnTo>
                  <a:lnTo>
                    <a:pt x="551" y="2227"/>
                  </a:lnTo>
                  <a:lnTo>
                    <a:pt x="551" y="1545"/>
                  </a:lnTo>
                  <a:lnTo>
                    <a:pt x="480" y="1545"/>
                  </a:lnTo>
                  <a:lnTo>
                    <a:pt x="480" y="2227"/>
                  </a:lnTo>
                  <a:lnTo>
                    <a:pt x="478" y="2243"/>
                  </a:lnTo>
                  <a:lnTo>
                    <a:pt x="472" y="2258"/>
                  </a:lnTo>
                  <a:lnTo>
                    <a:pt x="461" y="2269"/>
                  </a:lnTo>
                  <a:lnTo>
                    <a:pt x="447" y="2275"/>
                  </a:lnTo>
                  <a:lnTo>
                    <a:pt x="431" y="2278"/>
                  </a:lnTo>
                  <a:lnTo>
                    <a:pt x="323" y="2278"/>
                  </a:lnTo>
                  <a:lnTo>
                    <a:pt x="308" y="2275"/>
                  </a:lnTo>
                  <a:lnTo>
                    <a:pt x="294" y="2269"/>
                  </a:lnTo>
                  <a:lnTo>
                    <a:pt x="283" y="2258"/>
                  </a:lnTo>
                  <a:lnTo>
                    <a:pt x="276" y="2243"/>
                  </a:lnTo>
                  <a:lnTo>
                    <a:pt x="274" y="2227"/>
                  </a:lnTo>
                  <a:lnTo>
                    <a:pt x="254" y="1431"/>
                  </a:lnTo>
                  <a:lnTo>
                    <a:pt x="254" y="1431"/>
                  </a:lnTo>
                  <a:lnTo>
                    <a:pt x="254" y="853"/>
                  </a:lnTo>
                  <a:lnTo>
                    <a:pt x="252" y="849"/>
                  </a:lnTo>
                  <a:lnTo>
                    <a:pt x="246" y="841"/>
                  </a:lnTo>
                  <a:lnTo>
                    <a:pt x="237" y="827"/>
                  </a:lnTo>
                  <a:lnTo>
                    <a:pt x="226" y="810"/>
                  </a:lnTo>
                  <a:lnTo>
                    <a:pt x="214" y="790"/>
                  </a:lnTo>
                  <a:lnTo>
                    <a:pt x="200" y="766"/>
                  </a:lnTo>
                  <a:lnTo>
                    <a:pt x="184" y="740"/>
                  </a:lnTo>
                  <a:lnTo>
                    <a:pt x="167" y="714"/>
                  </a:lnTo>
                  <a:lnTo>
                    <a:pt x="150" y="686"/>
                  </a:lnTo>
                  <a:lnTo>
                    <a:pt x="133" y="658"/>
                  </a:lnTo>
                  <a:lnTo>
                    <a:pt x="116" y="630"/>
                  </a:lnTo>
                  <a:lnTo>
                    <a:pt x="100" y="602"/>
                  </a:lnTo>
                  <a:lnTo>
                    <a:pt x="84" y="577"/>
                  </a:lnTo>
                  <a:lnTo>
                    <a:pt x="71" y="554"/>
                  </a:lnTo>
                  <a:lnTo>
                    <a:pt x="57" y="535"/>
                  </a:lnTo>
                  <a:lnTo>
                    <a:pt x="48" y="518"/>
                  </a:lnTo>
                  <a:lnTo>
                    <a:pt x="39" y="504"/>
                  </a:lnTo>
                  <a:lnTo>
                    <a:pt x="34" y="496"/>
                  </a:lnTo>
                  <a:lnTo>
                    <a:pt x="33" y="494"/>
                  </a:lnTo>
                  <a:lnTo>
                    <a:pt x="29" y="488"/>
                  </a:lnTo>
                  <a:lnTo>
                    <a:pt x="26" y="478"/>
                  </a:lnTo>
                  <a:lnTo>
                    <a:pt x="21" y="467"/>
                  </a:lnTo>
                  <a:lnTo>
                    <a:pt x="19" y="456"/>
                  </a:lnTo>
                  <a:lnTo>
                    <a:pt x="19" y="446"/>
                  </a:lnTo>
                  <a:lnTo>
                    <a:pt x="0" y="69"/>
                  </a:lnTo>
                  <a:lnTo>
                    <a:pt x="4" y="53"/>
                  </a:lnTo>
                  <a:lnTo>
                    <a:pt x="14" y="38"/>
                  </a:lnTo>
                  <a:lnTo>
                    <a:pt x="27" y="24"/>
                  </a:lnTo>
                  <a:lnTo>
                    <a:pt x="44" y="14"/>
                  </a:lnTo>
                  <a:lnTo>
                    <a:pt x="61" y="6"/>
                  </a:lnTo>
                  <a:lnTo>
                    <a:pt x="80" y="1"/>
                  </a:lnTo>
                  <a:lnTo>
                    <a:pt x="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BC27103E-8A89-4FEA-A96D-813F2E50D082}"/>
                </a:ext>
              </a:extLst>
            </p:cNvPr>
            <p:cNvSpPr>
              <a:spLocks/>
            </p:cNvSpPr>
            <p:nvPr/>
          </p:nvSpPr>
          <p:spPr bwMode="auto">
            <a:xfrm>
              <a:off x="4806429" y="2733155"/>
              <a:ext cx="132391" cy="108537"/>
            </a:xfrm>
            <a:custGeom>
              <a:avLst/>
              <a:gdLst>
                <a:gd name="T0" fmla="*/ 287 w 556"/>
                <a:gd name="T1" fmla="*/ 0 h 454"/>
                <a:gd name="T2" fmla="*/ 330 w 556"/>
                <a:gd name="T3" fmla="*/ 4 h 454"/>
                <a:gd name="T4" fmla="*/ 372 w 556"/>
                <a:gd name="T5" fmla="*/ 12 h 454"/>
                <a:gd name="T6" fmla="*/ 411 w 556"/>
                <a:gd name="T7" fmla="*/ 26 h 454"/>
                <a:gd name="T8" fmla="*/ 446 w 556"/>
                <a:gd name="T9" fmla="*/ 43 h 454"/>
                <a:gd name="T10" fmla="*/ 478 w 556"/>
                <a:gd name="T11" fmla="*/ 66 h 454"/>
                <a:gd name="T12" fmla="*/ 504 w 556"/>
                <a:gd name="T13" fmla="*/ 91 h 454"/>
                <a:gd name="T14" fmla="*/ 526 w 556"/>
                <a:gd name="T15" fmla="*/ 120 h 454"/>
                <a:gd name="T16" fmla="*/ 542 w 556"/>
                <a:gd name="T17" fmla="*/ 151 h 454"/>
                <a:gd name="T18" fmla="*/ 553 w 556"/>
                <a:gd name="T19" fmla="*/ 185 h 454"/>
                <a:gd name="T20" fmla="*/ 556 w 556"/>
                <a:gd name="T21" fmla="*/ 220 h 454"/>
                <a:gd name="T22" fmla="*/ 553 w 556"/>
                <a:gd name="T23" fmla="*/ 255 h 454"/>
                <a:gd name="T24" fmla="*/ 542 w 556"/>
                <a:gd name="T25" fmla="*/ 289 h 454"/>
                <a:gd name="T26" fmla="*/ 526 w 556"/>
                <a:gd name="T27" fmla="*/ 321 h 454"/>
                <a:gd name="T28" fmla="*/ 504 w 556"/>
                <a:gd name="T29" fmla="*/ 350 h 454"/>
                <a:gd name="T30" fmla="*/ 478 w 556"/>
                <a:gd name="T31" fmla="*/ 375 h 454"/>
                <a:gd name="T32" fmla="*/ 446 w 556"/>
                <a:gd name="T33" fmla="*/ 398 h 454"/>
                <a:gd name="T34" fmla="*/ 411 w 556"/>
                <a:gd name="T35" fmla="*/ 415 h 454"/>
                <a:gd name="T36" fmla="*/ 372 w 556"/>
                <a:gd name="T37" fmla="*/ 428 h 454"/>
                <a:gd name="T38" fmla="*/ 330 w 556"/>
                <a:gd name="T39" fmla="*/ 437 h 454"/>
                <a:gd name="T40" fmla="*/ 287 w 556"/>
                <a:gd name="T41" fmla="*/ 440 h 454"/>
                <a:gd name="T42" fmla="*/ 249 w 556"/>
                <a:gd name="T43" fmla="*/ 438 h 454"/>
                <a:gd name="T44" fmla="*/ 212 w 556"/>
                <a:gd name="T45" fmla="*/ 431 h 454"/>
                <a:gd name="T46" fmla="*/ 176 w 556"/>
                <a:gd name="T47" fmla="*/ 420 h 454"/>
                <a:gd name="T48" fmla="*/ 0 w 556"/>
                <a:gd name="T49" fmla="*/ 454 h 454"/>
                <a:gd name="T50" fmla="*/ 74 w 556"/>
                <a:gd name="T51" fmla="*/ 353 h 454"/>
                <a:gd name="T52" fmla="*/ 51 w 556"/>
                <a:gd name="T53" fmla="*/ 324 h 454"/>
                <a:gd name="T54" fmla="*/ 33 w 556"/>
                <a:gd name="T55" fmla="*/ 292 h 454"/>
                <a:gd name="T56" fmla="*/ 22 w 556"/>
                <a:gd name="T57" fmla="*/ 257 h 454"/>
                <a:gd name="T58" fmla="*/ 18 w 556"/>
                <a:gd name="T59" fmla="*/ 220 h 454"/>
                <a:gd name="T60" fmla="*/ 22 w 556"/>
                <a:gd name="T61" fmla="*/ 185 h 454"/>
                <a:gd name="T62" fmla="*/ 33 w 556"/>
                <a:gd name="T63" fmla="*/ 151 h 454"/>
                <a:gd name="T64" fmla="*/ 48 w 556"/>
                <a:gd name="T65" fmla="*/ 120 h 454"/>
                <a:gd name="T66" fmla="*/ 70 w 556"/>
                <a:gd name="T67" fmla="*/ 91 h 454"/>
                <a:gd name="T68" fmla="*/ 97 w 556"/>
                <a:gd name="T69" fmla="*/ 66 h 454"/>
                <a:gd name="T70" fmla="*/ 128 w 556"/>
                <a:gd name="T71" fmla="*/ 43 h 454"/>
                <a:gd name="T72" fmla="*/ 163 w 556"/>
                <a:gd name="T73" fmla="*/ 26 h 454"/>
                <a:gd name="T74" fmla="*/ 202 w 556"/>
                <a:gd name="T75" fmla="*/ 12 h 454"/>
                <a:gd name="T76" fmla="*/ 243 w 556"/>
                <a:gd name="T77" fmla="*/ 4 h 454"/>
                <a:gd name="T78" fmla="*/ 287 w 556"/>
                <a:gd name="T7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6" h="454">
                  <a:moveTo>
                    <a:pt x="287" y="0"/>
                  </a:moveTo>
                  <a:lnTo>
                    <a:pt x="330" y="4"/>
                  </a:lnTo>
                  <a:lnTo>
                    <a:pt x="372" y="12"/>
                  </a:lnTo>
                  <a:lnTo>
                    <a:pt x="411" y="26"/>
                  </a:lnTo>
                  <a:lnTo>
                    <a:pt x="446" y="43"/>
                  </a:lnTo>
                  <a:lnTo>
                    <a:pt x="478" y="66"/>
                  </a:lnTo>
                  <a:lnTo>
                    <a:pt x="504" y="91"/>
                  </a:lnTo>
                  <a:lnTo>
                    <a:pt x="526" y="120"/>
                  </a:lnTo>
                  <a:lnTo>
                    <a:pt x="542" y="151"/>
                  </a:lnTo>
                  <a:lnTo>
                    <a:pt x="553" y="185"/>
                  </a:lnTo>
                  <a:lnTo>
                    <a:pt x="556" y="220"/>
                  </a:lnTo>
                  <a:lnTo>
                    <a:pt x="553" y="255"/>
                  </a:lnTo>
                  <a:lnTo>
                    <a:pt x="542" y="289"/>
                  </a:lnTo>
                  <a:lnTo>
                    <a:pt x="526" y="321"/>
                  </a:lnTo>
                  <a:lnTo>
                    <a:pt x="504" y="350"/>
                  </a:lnTo>
                  <a:lnTo>
                    <a:pt x="478" y="375"/>
                  </a:lnTo>
                  <a:lnTo>
                    <a:pt x="446" y="398"/>
                  </a:lnTo>
                  <a:lnTo>
                    <a:pt x="411" y="415"/>
                  </a:lnTo>
                  <a:lnTo>
                    <a:pt x="372" y="428"/>
                  </a:lnTo>
                  <a:lnTo>
                    <a:pt x="330" y="437"/>
                  </a:lnTo>
                  <a:lnTo>
                    <a:pt x="287" y="440"/>
                  </a:lnTo>
                  <a:lnTo>
                    <a:pt x="249" y="438"/>
                  </a:lnTo>
                  <a:lnTo>
                    <a:pt x="212" y="431"/>
                  </a:lnTo>
                  <a:lnTo>
                    <a:pt x="176" y="420"/>
                  </a:lnTo>
                  <a:lnTo>
                    <a:pt x="0" y="454"/>
                  </a:lnTo>
                  <a:lnTo>
                    <a:pt x="74" y="353"/>
                  </a:lnTo>
                  <a:lnTo>
                    <a:pt x="51" y="324"/>
                  </a:lnTo>
                  <a:lnTo>
                    <a:pt x="33" y="292"/>
                  </a:lnTo>
                  <a:lnTo>
                    <a:pt x="22" y="257"/>
                  </a:lnTo>
                  <a:lnTo>
                    <a:pt x="18" y="220"/>
                  </a:lnTo>
                  <a:lnTo>
                    <a:pt x="22" y="185"/>
                  </a:lnTo>
                  <a:lnTo>
                    <a:pt x="33" y="151"/>
                  </a:lnTo>
                  <a:lnTo>
                    <a:pt x="48" y="120"/>
                  </a:lnTo>
                  <a:lnTo>
                    <a:pt x="70" y="91"/>
                  </a:lnTo>
                  <a:lnTo>
                    <a:pt x="97" y="66"/>
                  </a:lnTo>
                  <a:lnTo>
                    <a:pt x="128" y="43"/>
                  </a:lnTo>
                  <a:lnTo>
                    <a:pt x="163" y="26"/>
                  </a:lnTo>
                  <a:lnTo>
                    <a:pt x="202" y="12"/>
                  </a:lnTo>
                  <a:lnTo>
                    <a:pt x="243" y="4"/>
                  </a:lnTo>
                  <a:lnTo>
                    <a:pt x="287" y="0"/>
                  </a:lnTo>
                  <a:close/>
                </a:path>
              </a:pathLst>
            </a:custGeom>
            <a:solidFill>
              <a:srgbClr val="FABE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1B89747B-6CFC-49CE-A764-BE44214D85F9}"/>
              </a:ext>
              <a:ext uri="{C183D7F6-B498-43B3-948B-1728B52AA6E4}">
                <adec:decorative xmlns:adec="http://schemas.microsoft.com/office/drawing/2017/decorative" val="1"/>
              </a:ext>
            </a:extLst>
          </p:cNvPr>
          <p:cNvSpPr/>
          <p:nvPr/>
        </p:nvSpPr>
        <p:spPr bwMode="auto">
          <a:xfrm>
            <a:off x="896826" y="1596958"/>
            <a:ext cx="2225334" cy="4001725"/>
          </a:xfrm>
          <a:prstGeom prst="rect">
            <a:avLst/>
          </a:prstGeom>
          <a:gradFill flip="none" rotWithShape="1">
            <a:gsLst>
              <a:gs pos="0">
                <a:schemeClr val="bg2">
                  <a:lumMod val="85000"/>
                  <a:alpha val="25000"/>
                </a:schemeClr>
              </a:gs>
              <a:gs pos="50000">
                <a:srgbClr val="0068A5">
                  <a:lumMod val="100000"/>
                  <a:alpha val="70000"/>
                </a:srgbClr>
              </a:gs>
              <a:gs pos="100000">
                <a:schemeClr val="bg2">
                  <a:lumMod val="70000"/>
                </a:schemeClr>
              </a:gs>
            </a:gsLst>
            <a:path path="circle">
              <a:fillToRect t="100000" r="100000"/>
            </a:path>
            <a:tileRect l="-100000" b="-100000"/>
          </a:gradFill>
          <a:ln w="12700">
            <a:gradFill flip="none" rotWithShape="1">
              <a:gsLst>
                <a:gs pos="0">
                  <a:schemeClr val="tx1">
                    <a:alpha val="0"/>
                  </a:schemeClr>
                </a:gs>
                <a:gs pos="100000">
                  <a:schemeClr val="tx1">
                    <a:alpha val="50000"/>
                  </a:schemeClr>
                </a:gs>
              </a:gsLst>
              <a:lin ang="18900000" scaled="1"/>
              <a:tileRect/>
            </a:gradFill>
            <a:headEnd type="none" w="med" len="med"/>
            <a:tailEnd type="none" w="med" len="med"/>
          </a:ln>
          <a:effectLst>
            <a:outerShdw blurRad="952500" sx="102000" sy="102000" algn="ctr" rotWithShape="0">
              <a:schemeClr val="tx1">
                <a:alpha val="30000"/>
              </a:scheme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dirty="0">
              <a:solidFill>
                <a:srgbClr val="000000"/>
              </a:solidFill>
              <a:latin typeface="Avenir LT Std 55 Roman" panose="020B0503020203020204" pitchFamily="34" charset="0"/>
              <a:ea typeface="ＭＳ Ｐゴシック" pitchFamily="16" charset="-128"/>
              <a:cs typeface="ＭＳ Ｐゴシック" pitchFamily="-97" charset="-128"/>
            </a:endParaRPr>
          </a:p>
        </p:txBody>
      </p:sp>
      <p:sp>
        <p:nvSpPr>
          <p:cNvPr id="9" name="Text Placeholder 1">
            <a:extLst>
              <a:ext uri="{FF2B5EF4-FFF2-40B4-BE49-F238E27FC236}">
                <a16:creationId xmlns:a16="http://schemas.microsoft.com/office/drawing/2014/main" id="{6256B555-2941-4184-AFA6-085ADEC502D8}"/>
              </a:ext>
            </a:extLst>
          </p:cNvPr>
          <p:cNvSpPr txBox="1">
            <a:spLocks/>
          </p:cNvSpPr>
          <p:nvPr/>
        </p:nvSpPr>
        <p:spPr>
          <a:xfrm>
            <a:off x="1197244" y="4196715"/>
            <a:ext cx="1624497" cy="1107996"/>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ctr"/>
            <a:r>
              <a:rPr lang="en-US" sz="1800" dirty="0">
                <a:solidFill>
                  <a:schemeClr val="tx1"/>
                </a:solidFill>
                <a:latin typeface="Calibri" panose="020F0502020204030204" pitchFamily="34" charset="0"/>
                <a:cs typeface="Calibri" panose="020F0502020204030204" pitchFamily="34" charset="0"/>
              </a:rPr>
              <a:t>1 in 4 adults in the US (26%) have some type of disability</a:t>
            </a:r>
          </a:p>
        </p:txBody>
      </p:sp>
      <p:cxnSp>
        <p:nvCxnSpPr>
          <p:cNvPr id="15" name="Straight Connector 14">
            <a:extLst>
              <a:ext uri="{FF2B5EF4-FFF2-40B4-BE49-F238E27FC236}">
                <a16:creationId xmlns:a16="http://schemas.microsoft.com/office/drawing/2014/main" id="{D3D00FA1-8813-459B-9AF5-028BE9E5386E}"/>
              </a:ext>
              <a:ext uri="{C183D7F6-B498-43B3-948B-1728B52AA6E4}">
                <adec:decorative xmlns:adec="http://schemas.microsoft.com/office/drawing/2017/decorative" val="1"/>
              </a:ext>
            </a:extLst>
          </p:cNvPr>
          <p:cNvCxnSpPr/>
          <p:nvPr/>
        </p:nvCxnSpPr>
        <p:spPr bwMode="auto">
          <a:xfrm>
            <a:off x="1197244" y="4056451"/>
            <a:ext cx="1624497" cy="0"/>
          </a:xfrm>
          <a:prstGeom prst="line">
            <a:avLst/>
          </a:prstGeom>
          <a:noFill/>
          <a:ln w="15875" cap="flat" cmpd="sng" algn="ctr">
            <a:solidFill>
              <a:schemeClr val="tx1">
                <a:alpha val="25000"/>
              </a:schemeClr>
            </a:solidFill>
            <a:prstDash val="solid"/>
            <a:round/>
            <a:headEnd type="none" w="med" len="med"/>
            <a:tailEnd type="none" w="med" len="med"/>
          </a:ln>
          <a:effectLst/>
        </p:spPr>
      </p:cxnSp>
      <p:sp>
        <p:nvSpPr>
          <p:cNvPr id="16" name="Text Placeholder 1">
            <a:extLst>
              <a:ext uri="{FF2B5EF4-FFF2-40B4-BE49-F238E27FC236}">
                <a16:creationId xmlns:a16="http://schemas.microsoft.com/office/drawing/2014/main" id="{7F126A70-5D90-41C6-9F10-9F9183AE5424}"/>
              </a:ext>
            </a:extLst>
          </p:cNvPr>
          <p:cNvSpPr txBox="1">
            <a:spLocks/>
          </p:cNvSpPr>
          <p:nvPr/>
        </p:nvSpPr>
        <p:spPr>
          <a:xfrm>
            <a:off x="1194057" y="3181174"/>
            <a:ext cx="1624497" cy="781624"/>
          </a:xfrm>
          <a:prstGeom prst="rect">
            <a:avLst/>
          </a:prstGeom>
          <a:noFill/>
        </p:spPr>
        <p:txBody>
          <a:bodyPr vert="horz" wrap="square" lIns="0" tIns="0" rIns="0" bIns="0" rtlCol="0"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0" kern="1200" baseline="0" dirty="0" smtClean="0">
                <a:solidFill>
                  <a:schemeClr val="tx2"/>
                </a:solidFill>
                <a:latin typeface="Avenir LT Std 55 Roman" charset="0"/>
                <a:ea typeface="Avenir LT Std 55 Roman" charset="0"/>
                <a:cs typeface="Avenir LT Std 55 Roman" charset="0"/>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0" i="0" kern="1200">
                <a:solidFill>
                  <a:schemeClr val="tx1"/>
                </a:solidFill>
                <a:latin typeface="Avenir LT Std 55 Roman" charset="0"/>
                <a:ea typeface="Avenir LT Std 55 Roman" charset="0"/>
                <a:cs typeface="Avenir LT Std 55 Roman" charset="0"/>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0" i="0" kern="1200">
                <a:solidFill>
                  <a:schemeClr val="tx1"/>
                </a:solidFill>
                <a:latin typeface="Avenir LT Std 55 Roman" charset="0"/>
                <a:ea typeface="Avenir LT Std 55 Roman" charset="0"/>
                <a:cs typeface="Avenir LT Std 55 Roman" charset="0"/>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algn="ctr">
              <a:lnSpc>
                <a:spcPts val="3000"/>
              </a:lnSpc>
            </a:pPr>
            <a:r>
              <a:rPr lang="en-US" sz="4800" b="1" dirty="0">
                <a:solidFill>
                  <a:schemeClr val="tx1"/>
                </a:solidFill>
                <a:latin typeface="Calibri" panose="020F0502020204030204" pitchFamily="34" charset="0"/>
                <a:cs typeface="Calibri" panose="020F0502020204030204" pitchFamily="34" charset="0"/>
              </a:rPr>
              <a:t>61</a:t>
            </a:r>
          </a:p>
          <a:p>
            <a:pPr algn="ctr">
              <a:lnSpc>
                <a:spcPts val="3000"/>
              </a:lnSpc>
            </a:pPr>
            <a:r>
              <a:rPr lang="en-US" sz="3200" b="1" dirty="0">
                <a:solidFill>
                  <a:schemeClr val="tx1"/>
                </a:solidFill>
                <a:latin typeface="Calibri" panose="020F0502020204030204" pitchFamily="34" charset="0"/>
                <a:cs typeface="Calibri" panose="020F0502020204030204" pitchFamily="34" charset="0"/>
              </a:rPr>
              <a:t>million</a:t>
            </a:r>
          </a:p>
        </p:txBody>
      </p:sp>
      <p:grpSp>
        <p:nvGrpSpPr>
          <p:cNvPr id="17" name="Group 16">
            <a:extLst>
              <a:ext uri="{FF2B5EF4-FFF2-40B4-BE49-F238E27FC236}">
                <a16:creationId xmlns:a16="http://schemas.microsoft.com/office/drawing/2014/main" id="{74675293-0F93-42B7-92B2-6ED3160D9AD6}"/>
              </a:ext>
              <a:ext uri="{C183D7F6-B498-43B3-948B-1728B52AA6E4}">
                <adec:decorative xmlns:adec="http://schemas.microsoft.com/office/drawing/2017/decorative" val="1"/>
              </a:ext>
            </a:extLst>
          </p:cNvPr>
          <p:cNvGrpSpPr/>
          <p:nvPr/>
        </p:nvGrpSpPr>
        <p:grpSpPr>
          <a:xfrm>
            <a:off x="1637022" y="1880790"/>
            <a:ext cx="673013" cy="857022"/>
            <a:chOff x="1738622" y="2574281"/>
            <a:chExt cx="673013" cy="857022"/>
          </a:xfrm>
        </p:grpSpPr>
        <p:sp>
          <p:nvSpPr>
            <p:cNvPr id="18" name="Freeform 52">
              <a:extLst>
                <a:ext uri="{FF2B5EF4-FFF2-40B4-BE49-F238E27FC236}">
                  <a16:creationId xmlns:a16="http://schemas.microsoft.com/office/drawing/2014/main" id="{BADD0AAF-50E4-4FF2-869A-7578EDD93762}"/>
                </a:ext>
              </a:extLst>
            </p:cNvPr>
            <p:cNvSpPr>
              <a:spLocks noEditPoints="1"/>
            </p:cNvSpPr>
            <p:nvPr/>
          </p:nvSpPr>
          <p:spPr bwMode="auto">
            <a:xfrm>
              <a:off x="1955398" y="2574281"/>
              <a:ext cx="209214" cy="678054"/>
            </a:xfrm>
            <a:custGeom>
              <a:avLst/>
              <a:gdLst>
                <a:gd name="T0" fmla="*/ 310 w 580"/>
                <a:gd name="T1" fmla="*/ 395 h 1883"/>
                <a:gd name="T2" fmla="*/ 367 w 580"/>
                <a:gd name="T3" fmla="*/ 396 h 1883"/>
                <a:gd name="T4" fmla="*/ 428 w 580"/>
                <a:gd name="T5" fmla="*/ 402 h 1883"/>
                <a:gd name="T6" fmla="*/ 471 w 580"/>
                <a:gd name="T7" fmla="*/ 409 h 1883"/>
                <a:gd name="T8" fmla="*/ 505 w 580"/>
                <a:gd name="T9" fmla="*/ 424 h 1883"/>
                <a:gd name="T10" fmla="*/ 536 w 580"/>
                <a:gd name="T11" fmla="*/ 449 h 1883"/>
                <a:gd name="T12" fmla="*/ 560 w 580"/>
                <a:gd name="T13" fmla="*/ 486 h 1883"/>
                <a:gd name="T14" fmla="*/ 572 w 580"/>
                <a:gd name="T15" fmla="*/ 537 h 1883"/>
                <a:gd name="T16" fmla="*/ 557 w 580"/>
                <a:gd name="T17" fmla="*/ 662 h 1883"/>
                <a:gd name="T18" fmla="*/ 518 w 580"/>
                <a:gd name="T19" fmla="*/ 708 h 1883"/>
                <a:gd name="T20" fmla="*/ 490 w 580"/>
                <a:gd name="T21" fmla="*/ 768 h 1883"/>
                <a:gd name="T22" fmla="*/ 475 w 580"/>
                <a:gd name="T23" fmla="*/ 840 h 1883"/>
                <a:gd name="T24" fmla="*/ 445 w 580"/>
                <a:gd name="T25" fmla="*/ 1309 h 1883"/>
                <a:gd name="T26" fmla="*/ 461 w 580"/>
                <a:gd name="T27" fmla="*/ 1370 h 1883"/>
                <a:gd name="T28" fmla="*/ 496 w 580"/>
                <a:gd name="T29" fmla="*/ 1424 h 1883"/>
                <a:gd name="T30" fmla="*/ 478 w 580"/>
                <a:gd name="T31" fmla="*/ 1843 h 1883"/>
                <a:gd name="T32" fmla="*/ 455 w 580"/>
                <a:gd name="T33" fmla="*/ 1871 h 1883"/>
                <a:gd name="T34" fmla="*/ 419 w 580"/>
                <a:gd name="T35" fmla="*/ 1883 h 1883"/>
                <a:gd name="T36" fmla="*/ 360 w 580"/>
                <a:gd name="T37" fmla="*/ 1880 h 1883"/>
                <a:gd name="T38" fmla="*/ 329 w 580"/>
                <a:gd name="T39" fmla="*/ 1857 h 1883"/>
                <a:gd name="T40" fmla="*/ 318 w 580"/>
                <a:gd name="T41" fmla="*/ 1819 h 1883"/>
                <a:gd name="T42" fmla="*/ 262 w 580"/>
                <a:gd name="T43" fmla="*/ 1193 h 1883"/>
                <a:gd name="T44" fmla="*/ 259 w 580"/>
                <a:gd name="T45" fmla="*/ 1839 h 1883"/>
                <a:gd name="T46" fmla="*/ 235 w 580"/>
                <a:gd name="T47" fmla="*/ 1870 h 1883"/>
                <a:gd name="T48" fmla="*/ 198 w 580"/>
                <a:gd name="T49" fmla="*/ 1883 h 1883"/>
                <a:gd name="T50" fmla="*/ 140 w 580"/>
                <a:gd name="T51" fmla="*/ 1880 h 1883"/>
                <a:gd name="T52" fmla="*/ 110 w 580"/>
                <a:gd name="T53" fmla="*/ 1858 h 1883"/>
                <a:gd name="T54" fmla="*/ 97 w 580"/>
                <a:gd name="T55" fmla="*/ 1824 h 1883"/>
                <a:gd name="T56" fmla="*/ 88 w 580"/>
                <a:gd name="T57" fmla="*/ 1375 h 1883"/>
                <a:gd name="T58" fmla="*/ 114 w 580"/>
                <a:gd name="T59" fmla="*/ 1343 h 1883"/>
                <a:gd name="T60" fmla="*/ 140 w 580"/>
                <a:gd name="T61" fmla="*/ 1286 h 1883"/>
                <a:gd name="T62" fmla="*/ 147 w 580"/>
                <a:gd name="T63" fmla="*/ 1224 h 1883"/>
                <a:gd name="T64" fmla="*/ 114 w 580"/>
                <a:gd name="T65" fmla="*/ 790 h 1883"/>
                <a:gd name="T66" fmla="*/ 93 w 580"/>
                <a:gd name="T67" fmla="*/ 730 h 1883"/>
                <a:gd name="T68" fmla="*/ 61 w 580"/>
                <a:gd name="T69" fmla="*/ 681 h 1883"/>
                <a:gd name="T70" fmla="*/ 22 w 580"/>
                <a:gd name="T71" fmla="*/ 641 h 1883"/>
                <a:gd name="T72" fmla="*/ 6 w 580"/>
                <a:gd name="T73" fmla="*/ 537 h 1883"/>
                <a:gd name="T74" fmla="*/ 19 w 580"/>
                <a:gd name="T75" fmla="*/ 486 h 1883"/>
                <a:gd name="T76" fmla="*/ 43 w 580"/>
                <a:gd name="T77" fmla="*/ 449 h 1883"/>
                <a:gd name="T78" fmla="*/ 74 w 580"/>
                <a:gd name="T79" fmla="*/ 424 h 1883"/>
                <a:gd name="T80" fmla="*/ 109 w 580"/>
                <a:gd name="T81" fmla="*/ 409 h 1883"/>
                <a:gd name="T82" fmla="*/ 151 w 580"/>
                <a:gd name="T83" fmla="*/ 402 h 1883"/>
                <a:gd name="T84" fmla="*/ 212 w 580"/>
                <a:gd name="T85" fmla="*/ 396 h 1883"/>
                <a:gd name="T86" fmla="*/ 268 w 580"/>
                <a:gd name="T87" fmla="*/ 395 h 1883"/>
                <a:gd name="T88" fmla="*/ 289 w 580"/>
                <a:gd name="T89" fmla="*/ 0 h 1883"/>
                <a:gd name="T90" fmla="*/ 349 w 580"/>
                <a:gd name="T91" fmla="*/ 12 h 1883"/>
                <a:gd name="T92" fmla="*/ 400 w 580"/>
                <a:gd name="T93" fmla="*/ 41 h 1883"/>
                <a:gd name="T94" fmla="*/ 438 w 580"/>
                <a:gd name="T95" fmla="*/ 86 h 1883"/>
                <a:gd name="T96" fmla="*/ 459 w 580"/>
                <a:gd name="T97" fmla="*/ 142 h 1883"/>
                <a:gd name="T98" fmla="*/ 459 w 580"/>
                <a:gd name="T99" fmla="*/ 204 h 1883"/>
                <a:gd name="T100" fmla="*/ 439 w 580"/>
                <a:gd name="T101" fmla="*/ 261 h 1883"/>
                <a:gd name="T102" fmla="*/ 401 w 580"/>
                <a:gd name="T103" fmla="*/ 307 h 1883"/>
                <a:gd name="T104" fmla="*/ 350 w 580"/>
                <a:gd name="T105" fmla="*/ 337 h 1883"/>
                <a:gd name="T106" fmla="*/ 289 w 580"/>
                <a:gd name="T107" fmla="*/ 349 h 1883"/>
                <a:gd name="T108" fmla="*/ 229 w 580"/>
                <a:gd name="T109" fmla="*/ 337 h 1883"/>
                <a:gd name="T110" fmla="*/ 177 w 580"/>
                <a:gd name="T111" fmla="*/ 307 h 1883"/>
                <a:gd name="T112" fmla="*/ 140 w 580"/>
                <a:gd name="T113" fmla="*/ 261 h 1883"/>
                <a:gd name="T114" fmla="*/ 119 w 580"/>
                <a:gd name="T115" fmla="*/ 204 h 1883"/>
                <a:gd name="T116" fmla="*/ 120 w 580"/>
                <a:gd name="T117" fmla="*/ 142 h 1883"/>
                <a:gd name="T118" fmla="*/ 141 w 580"/>
                <a:gd name="T119" fmla="*/ 86 h 1883"/>
                <a:gd name="T120" fmla="*/ 178 w 580"/>
                <a:gd name="T121" fmla="*/ 41 h 1883"/>
                <a:gd name="T122" fmla="*/ 229 w 580"/>
                <a:gd name="T123" fmla="*/ 12 h 1883"/>
                <a:gd name="T124" fmla="*/ 289 w 580"/>
                <a:gd name="T125" fmla="*/ 0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1883">
                  <a:moveTo>
                    <a:pt x="289" y="394"/>
                  </a:moveTo>
                  <a:lnTo>
                    <a:pt x="310" y="395"/>
                  </a:lnTo>
                  <a:lnTo>
                    <a:pt x="338" y="395"/>
                  </a:lnTo>
                  <a:lnTo>
                    <a:pt x="367" y="396"/>
                  </a:lnTo>
                  <a:lnTo>
                    <a:pt x="398" y="399"/>
                  </a:lnTo>
                  <a:lnTo>
                    <a:pt x="428" y="402"/>
                  </a:lnTo>
                  <a:lnTo>
                    <a:pt x="454" y="405"/>
                  </a:lnTo>
                  <a:lnTo>
                    <a:pt x="471" y="409"/>
                  </a:lnTo>
                  <a:lnTo>
                    <a:pt x="488" y="415"/>
                  </a:lnTo>
                  <a:lnTo>
                    <a:pt x="505" y="424"/>
                  </a:lnTo>
                  <a:lnTo>
                    <a:pt x="520" y="436"/>
                  </a:lnTo>
                  <a:lnTo>
                    <a:pt x="536" y="449"/>
                  </a:lnTo>
                  <a:lnTo>
                    <a:pt x="549" y="466"/>
                  </a:lnTo>
                  <a:lnTo>
                    <a:pt x="560" y="486"/>
                  </a:lnTo>
                  <a:lnTo>
                    <a:pt x="568" y="511"/>
                  </a:lnTo>
                  <a:lnTo>
                    <a:pt x="572" y="537"/>
                  </a:lnTo>
                  <a:lnTo>
                    <a:pt x="580" y="643"/>
                  </a:lnTo>
                  <a:lnTo>
                    <a:pt x="557" y="662"/>
                  </a:lnTo>
                  <a:lnTo>
                    <a:pt x="537" y="684"/>
                  </a:lnTo>
                  <a:lnTo>
                    <a:pt x="518" y="708"/>
                  </a:lnTo>
                  <a:lnTo>
                    <a:pt x="503" y="737"/>
                  </a:lnTo>
                  <a:lnTo>
                    <a:pt x="490" y="768"/>
                  </a:lnTo>
                  <a:lnTo>
                    <a:pt x="480" y="802"/>
                  </a:lnTo>
                  <a:lnTo>
                    <a:pt x="475" y="840"/>
                  </a:lnTo>
                  <a:lnTo>
                    <a:pt x="444" y="1277"/>
                  </a:lnTo>
                  <a:lnTo>
                    <a:pt x="445" y="1309"/>
                  </a:lnTo>
                  <a:lnTo>
                    <a:pt x="451" y="1340"/>
                  </a:lnTo>
                  <a:lnTo>
                    <a:pt x="461" y="1370"/>
                  </a:lnTo>
                  <a:lnTo>
                    <a:pt x="476" y="1399"/>
                  </a:lnTo>
                  <a:lnTo>
                    <a:pt x="496" y="1424"/>
                  </a:lnTo>
                  <a:lnTo>
                    <a:pt x="481" y="1824"/>
                  </a:lnTo>
                  <a:lnTo>
                    <a:pt x="478" y="1843"/>
                  </a:lnTo>
                  <a:lnTo>
                    <a:pt x="469" y="1858"/>
                  </a:lnTo>
                  <a:lnTo>
                    <a:pt x="455" y="1871"/>
                  </a:lnTo>
                  <a:lnTo>
                    <a:pt x="438" y="1880"/>
                  </a:lnTo>
                  <a:lnTo>
                    <a:pt x="419" y="1883"/>
                  </a:lnTo>
                  <a:lnTo>
                    <a:pt x="380" y="1883"/>
                  </a:lnTo>
                  <a:lnTo>
                    <a:pt x="360" y="1880"/>
                  </a:lnTo>
                  <a:lnTo>
                    <a:pt x="343" y="1870"/>
                  </a:lnTo>
                  <a:lnTo>
                    <a:pt x="329" y="1857"/>
                  </a:lnTo>
                  <a:lnTo>
                    <a:pt x="321" y="1839"/>
                  </a:lnTo>
                  <a:lnTo>
                    <a:pt x="318" y="1819"/>
                  </a:lnTo>
                  <a:lnTo>
                    <a:pt x="318" y="1193"/>
                  </a:lnTo>
                  <a:lnTo>
                    <a:pt x="262" y="1193"/>
                  </a:lnTo>
                  <a:lnTo>
                    <a:pt x="262" y="1819"/>
                  </a:lnTo>
                  <a:lnTo>
                    <a:pt x="259" y="1839"/>
                  </a:lnTo>
                  <a:lnTo>
                    <a:pt x="249" y="1857"/>
                  </a:lnTo>
                  <a:lnTo>
                    <a:pt x="235" y="1870"/>
                  </a:lnTo>
                  <a:lnTo>
                    <a:pt x="218" y="1880"/>
                  </a:lnTo>
                  <a:lnTo>
                    <a:pt x="198" y="1883"/>
                  </a:lnTo>
                  <a:lnTo>
                    <a:pt x="159" y="1883"/>
                  </a:lnTo>
                  <a:lnTo>
                    <a:pt x="140" y="1880"/>
                  </a:lnTo>
                  <a:lnTo>
                    <a:pt x="123" y="1871"/>
                  </a:lnTo>
                  <a:lnTo>
                    <a:pt x="110" y="1858"/>
                  </a:lnTo>
                  <a:lnTo>
                    <a:pt x="101" y="1843"/>
                  </a:lnTo>
                  <a:lnTo>
                    <a:pt x="97" y="1824"/>
                  </a:lnTo>
                  <a:lnTo>
                    <a:pt x="81" y="1381"/>
                  </a:lnTo>
                  <a:lnTo>
                    <a:pt x="88" y="1375"/>
                  </a:lnTo>
                  <a:lnTo>
                    <a:pt x="95" y="1368"/>
                  </a:lnTo>
                  <a:lnTo>
                    <a:pt x="114" y="1343"/>
                  </a:lnTo>
                  <a:lnTo>
                    <a:pt x="130" y="1315"/>
                  </a:lnTo>
                  <a:lnTo>
                    <a:pt x="140" y="1286"/>
                  </a:lnTo>
                  <a:lnTo>
                    <a:pt x="147" y="1254"/>
                  </a:lnTo>
                  <a:lnTo>
                    <a:pt x="147" y="1224"/>
                  </a:lnTo>
                  <a:lnTo>
                    <a:pt x="119" y="826"/>
                  </a:lnTo>
                  <a:lnTo>
                    <a:pt x="114" y="790"/>
                  </a:lnTo>
                  <a:lnTo>
                    <a:pt x="105" y="759"/>
                  </a:lnTo>
                  <a:lnTo>
                    <a:pt x="93" y="730"/>
                  </a:lnTo>
                  <a:lnTo>
                    <a:pt x="79" y="704"/>
                  </a:lnTo>
                  <a:lnTo>
                    <a:pt x="61" y="681"/>
                  </a:lnTo>
                  <a:lnTo>
                    <a:pt x="43" y="659"/>
                  </a:lnTo>
                  <a:lnTo>
                    <a:pt x="22" y="641"/>
                  </a:lnTo>
                  <a:lnTo>
                    <a:pt x="0" y="627"/>
                  </a:lnTo>
                  <a:lnTo>
                    <a:pt x="6" y="537"/>
                  </a:lnTo>
                  <a:lnTo>
                    <a:pt x="10" y="511"/>
                  </a:lnTo>
                  <a:lnTo>
                    <a:pt x="19" y="486"/>
                  </a:lnTo>
                  <a:lnTo>
                    <a:pt x="29" y="466"/>
                  </a:lnTo>
                  <a:lnTo>
                    <a:pt x="43" y="449"/>
                  </a:lnTo>
                  <a:lnTo>
                    <a:pt x="58" y="436"/>
                  </a:lnTo>
                  <a:lnTo>
                    <a:pt x="74" y="424"/>
                  </a:lnTo>
                  <a:lnTo>
                    <a:pt x="92" y="415"/>
                  </a:lnTo>
                  <a:lnTo>
                    <a:pt x="109" y="409"/>
                  </a:lnTo>
                  <a:lnTo>
                    <a:pt x="124" y="405"/>
                  </a:lnTo>
                  <a:lnTo>
                    <a:pt x="151" y="402"/>
                  </a:lnTo>
                  <a:lnTo>
                    <a:pt x="180" y="399"/>
                  </a:lnTo>
                  <a:lnTo>
                    <a:pt x="212" y="396"/>
                  </a:lnTo>
                  <a:lnTo>
                    <a:pt x="242" y="395"/>
                  </a:lnTo>
                  <a:lnTo>
                    <a:pt x="268" y="395"/>
                  </a:lnTo>
                  <a:lnTo>
                    <a:pt x="289" y="394"/>
                  </a:lnTo>
                  <a:close/>
                  <a:moveTo>
                    <a:pt x="289" y="0"/>
                  </a:moveTo>
                  <a:lnTo>
                    <a:pt x="320" y="3"/>
                  </a:lnTo>
                  <a:lnTo>
                    <a:pt x="349" y="12"/>
                  </a:lnTo>
                  <a:lnTo>
                    <a:pt x="376" y="25"/>
                  </a:lnTo>
                  <a:lnTo>
                    <a:pt x="400" y="41"/>
                  </a:lnTo>
                  <a:lnTo>
                    <a:pt x="421" y="62"/>
                  </a:lnTo>
                  <a:lnTo>
                    <a:pt x="438" y="86"/>
                  </a:lnTo>
                  <a:lnTo>
                    <a:pt x="451" y="113"/>
                  </a:lnTo>
                  <a:lnTo>
                    <a:pt x="459" y="142"/>
                  </a:lnTo>
                  <a:lnTo>
                    <a:pt x="462" y="172"/>
                  </a:lnTo>
                  <a:lnTo>
                    <a:pt x="459" y="204"/>
                  </a:lnTo>
                  <a:lnTo>
                    <a:pt x="452" y="234"/>
                  </a:lnTo>
                  <a:lnTo>
                    <a:pt x="439" y="261"/>
                  </a:lnTo>
                  <a:lnTo>
                    <a:pt x="422" y="286"/>
                  </a:lnTo>
                  <a:lnTo>
                    <a:pt x="401" y="307"/>
                  </a:lnTo>
                  <a:lnTo>
                    <a:pt x="377" y="325"/>
                  </a:lnTo>
                  <a:lnTo>
                    <a:pt x="350" y="337"/>
                  </a:lnTo>
                  <a:lnTo>
                    <a:pt x="321" y="346"/>
                  </a:lnTo>
                  <a:lnTo>
                    <a:pt x="289" y="349"/>
                  </a:lnTo>
                  <a:lnTo>
                    <a:pt x="259" y="346"/>
                  </a:lnTo>
                  <a:lnTo>
                    <a:pt x="229" y="337"/>
                  </a:lnTo>
                  <a:lnTo>
                    <a:pt x="201" y="325"/>
                  </a:lnTo>
                  <a:lnTo>
                    <a:pt x="177" y="307"/>
                  </a:lnTo>
                  <a:lnTo>
                    <a:pt x="157" y="286"/>
                  </a:lnTo>
                  <a:lnTo>
                    <a:pt x="140" y="261"/>
                  </a:lnTo>
                  <a:lnTo>
                    <a:pt x="128" y="234"/>
                  </a:lnTo>
                  <a:lnTo>
                    <a:pt x="119" y="204"/>
                  </a:lnTo>
                  <a:lnTo>
                    <a:pt x="117" y="172"/>
                  </a:lnTo>
                  <a:lnTo>
                    <a:pt x="120" y="142"/>
                  </a:lnTo>
                  <a:lnTo>
                    <a:pt x="128" y="113"/>
                  </a:lnTo>
                  <a:lnTo>
                    <a:pt x="141" y="86"/>
                  </a:lnTo>
                  <a:lnTo>
                    <a:pt x="158" y="62"/>
                  </a:lnTo>
                  <a:lnTo>
                    <a:pt x="178" y="41"/>
                  </a:lnTo>
                  <a:lnTo>
                    <a:pt x="203" y="25"/>
                  </a:lnTo>
                  <a:lnTo>
                    <a:pt x="229" y="12"/>
                  </a:lnTo>
                  <a:lnTo>
                    <a:pt x="259" y="3"/>
                  </a:lnTo>
                  <a:lnTo>
                    <a:pt x="289"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07F45B54-5429-487D-A756-73423D9D49A4}"/>
                </a:ext>
              </a:extLst>
            </p:cNvPr>
            <p:cNvSpPr>
              <a:spLocks noEditPoints="1"/>
            </p:cNvSpPr>
            <p:nvPr/>
          </p:nvSpPr>
          <p:spPr bwMode="auto">
            <a:xfrm>
              <a:off x="1738622" y="2662505"/>
              <a:ext cx="673013" cy="768798"/>
            </a:xfrm>
            <a:custGeom>
              <a:avLst/>
              <a:gdLst>
                <a:gd name="T0" fmla="*/ 398 w 1863"/>
                <a:gd name="T1" fmla="*/ 452 h 2136"/>
                <a:gd name="T2" fmla="*/ 505 w 1863"/>
                <a:gd name="T3" fmla="*/ 465 h 2136"/>
                <a:gd name="T4" fmla="*/ 571 w 1863"/>
                <a:gd name="T5" fmla="*/ 506 h 2136"/>
                <a:gd name="T6" fmla="*/ 609 w 1863"/>
                <a:gd name="T7" fmla="*/ 597 h 2136"/>
                <a:gd name="T8" fmla="*/ 623 w 1863"/>
                <a:gd name="T9" fmla="*/ 1041 h 2136"/>
                <a:gd name="T10" fmla="*/ 562 w 1863"/>
                <a:gd name="T11" fmla="*/ 1076 h 2136"/>
                <a:gd name="T12" fmla="*/ 502 w 1863"/>
                <a:gd name="T13" fmla="*/ 1953 h 2136"/>
                <a:gd name="T14" fmla="*/ 412 w 1863"/>
                <a:gd name="T15" fmla="*/ 1979 h 2136"/>
                <a:gd name="T16" fmla="*/ 356 w 1863"/>
                <a:gd name="T17" fmla="*/ 1946 h 2136"/>
                <a:gd name="T18" fmla="*/ 289 w 1863"/>
                <a:gd name="T19" fmla="*/ 1270 h 2136"/>
                <a:gd name="T20" fmla="*/ 271 w 1863"/>
                <a:gd name="T21" fmla="*/ 1960 h 2136"/>
                <a:gd name="T22" fmla="*/ 184 w 1863"/>
                <a:gd name="T23" fmla="*/ 1979 h 2136"/>
                <a:gd name="T24" fmla="*/ 124 w 1863"/>
                <a:gd name="T25" fmla="*/ 1936 h 2136"/>
                <a:gd name="T26" fmla="*/ 56 w 1863"/>
                <a:gd name="T27" fmla="*/ 1073 h 2136"/>
                <a:gd name="T28" fmla="*/ 5 w 1863"/>
                <a:gd name="T29" fmla="*/ 1025 h 2136"/>
                <a:gd name="T30" fmla="*/ 32 w 1863"/>
                <a:gd name="T31" fmla="*/ 568 h 2136"/>
                <a:gd name="T32" fmla="*/ 80 w 1863"/>
                <a:gd name="T33" fmla="*/ 491 h 2136"/>
                <a:gd name="T34" fmla="*/ 149 w 1863"/>
                <a:gd name="T35" fmla="*/ 461 h 2136"/>
                <a:gd name="T36" fmla="*/ 269 w 1863"/>
                <a:gd name="T37" fmla="*/ 451 h 2136"/>
                <a:gd name="T38" fmla="*/ 1531 w 1863"/>
                <a:gd name="T39" fmla="*/ 448 h 2136"/>
                <a:gd name="T40" fmla="*/ 1643 w 1863"/>
                <a:gd name="T41" fmla="*/ 452 h 2136"/>
                <a:gd name="T42" fmla="*/ 1732 w 1863"/>
                <a:gd name="T43" fmla="*/ 469 h 2136"/>
                <a:gd name="T44" fmla="*/ 1796 w 1863"/>
                <a:gd name="T45" fmla="*/ 517 h 2136"/>
                <a:gd name="T46" fmla="*/ 1832 w 1863"/>
                <a:gd name="T47" fmla="*/ 610 h 2136"/>
                <a:gd name="T48" fmla="*/ 1851 w 1863"/>
                <a:gd name="T49" fmla="*/ 1094 h 2136"/>
                <a:gd name="T50" fmla="*/ 1799 w 1863"/>
                <a:gd name="T51" fmla="*/ 1137 h 2136"/>
                <a:gd name="T52" fmla="*/ 1726 w 1863"/>
                <a:gd name="T53" fmla="*/ 2087 h 2136"/>
                <a:gd name="T54" fmla="*/ 1676 w 1863"/>
                <a:gd name="T55" fmla="*/ 2134 h 2136"/>
                <a:gd name="T56" fmla="*/ 1578 w 1863"/>
                <a:gd name="T57" fmla="*/ 2126 h 2136"/>
                <a:gd name="T58" fmla="*/ 1542 w 1863"/>
                <a:gd name="T59" fmla="*/ 2065 h 2136"/>
                <a:gd name="T60" fmla="*/ 1476 w 1863"/>
                <a:gd name="T61" fmla="*/ 2084 h 2136"/>
                <a:gd name="T62" fmla="*/ 1427 w 1863"/>
                <a:gd name="T63" fmla="*/ 2134 h 2136"/>
                <a:gd name="T64" fmla="*/ 1328 w 1863"/>
                <a:gd name="T65" fmla="*/ 2128 h 2136"/>
                <a:gd name="T66" fmla="*/ 1293 w 1863"/>
                <a:gd name="T67" fmla="*/ 2068 h 2136"/>
                <a:gd name="T68" fmla="*/ 1206 w 1863"/>
                <a:gd name="T69" fmla="*/ 1130 h 2136"/>
                <a:gd name="T70" fmla="*/ 1163 w 1863"/>
                <a:gd name="T71" fmla="*/ 1079 h 2136"/>
                <a:gd name="T72" fmla="*/ 1194 w 1863"/>
                <a:gd name="T73" fmla="*/ 581 h 2136"/>
                <a:gd name="T74" fmla="*/ 1240 w 1863"/>
                <a:gd name="T75" fmla="*/ 501 h 2136"/>
                <a:gd name="T76" fmla="*/ 1307 w 1863"/>
                <a:gd name="T77" fmla="*/ 463 h 2136"/>
                <a:gd name="T78" fmla="*/ 1408 w 1863"/>
                <a:gd name="T79" fmla="*/ 450 h 2136"/>
                <a:gd name="T80" fmla="*/ 1511 w 1863"/>
                <a:gd name="T81" fmla="*/ 448 h 2136"/>
                <a:gd name="T82" fmla="*/ 407 w 1863"/>
                <a:gd name="T83" fmla="*/ 70 h 2136"/>
                <a:gd name="T84" fmla="*/ 483 w 1863"/>
                <a:gd name="T85" fmla="*/ 161 h 2136"/>
                <a:gd name="T86" fmla="*/ 484 w 1863"/>
                <a:gd name="T87" fmla="*/ 285 h 2136"/>
                <a:gd name="T88" fmla="*/ 408 w 1863"/>
                <a:gd name="T89" fmla="*/ 377 h 2136"/>
                <a:gd name="T90" fmla="*/ 286 w 1863"/>
                <a:gd name="T91" fmla="*/ 399 h 2136"/>
                <a:gd name="T92" fmla="*/ 181 w 1863"/>
                <a:gd name="T93" fmla="*/ 338 h 2136"/>
                <a:gd name="T94" fmla="*/ 141 w 1863"/>
                <a:gd name="T95" fmla="*/ 223 h 2136"/>
                <a:gd name="T96" fmla="*/ 183 w 1863"/>
                <a:gd name="T97" fmla="*/ 109 h 2136"/>
                <a:gd name="T98" fmla="*/ 286 w 1863"/>
                <a:gd name="T99" fmla="*/ 49 h 2136"/>
                <a:gd name="T100" fmla="*/ 1579 w 1863"/>
                <a:gd name="T101" fmla="*/ 13 h 2136"/>
                <a:gd name="T102" fmla="*/ 1679 w 1863"/>
                <a:gd name="T103" fmla="*/ 97 h 2136"/>
                <a:gd name="T104" fmla="*/ 1703 w 1863"/>
                <a:gd name="T105" fmla="*/ 231 h 2136"/>
                <a:gd name="T106" fmla="*/ 1638 w 1863"/>
                <a:gd name="T107" fmla="*/ 348 h 2136"/>
                <a:gd name="T108" fmla="*/ 1511 w 1863"/>
                <a:gd name="T109" fmla="*/ 395 h 2136"/>
                <a:gd name="T110" fmla="*/ 1383 w 1863"/>
                <a:gd name="T111" fmla="*/ 348 h 2136"/>
                <a:gd name="T112" fmla="*/ 1318 w 1863"/>
                <a:gd name="T113" fmla="*/ 231 h 2136"/>
                <a:gd name="T114" fmla="*/ 1342 w 1863"/>
                <a:gd name="T115" fmla="*/ 97 h 2136"/>
                <a:gd name="T116" fmla="*/ 1443 w 1863"/>
                <a:gd name="T117" fmla="*/ 13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3" h="2136">
                  <a:moveTo>
                    <a:pt x="318" y="450"/>
                  </a:moveTo>
                  <a:lnTo>
                    <a:pt x="340" y="450"/>
                  </a:lnTo>
                  <a:lnTo>
                    <a:pt x="367" y="451"/>
                  </a:lnTo>
                  <a:lnTo>
                    <a:pt x="398" y="452"/>
                  </a:lnTo>
                  <a:lnTo>
                    <a:pt x="430" y="454"/>
                  </a:lnTo>
                  <a:lnTo>
                    <a:pt x="460" y="456"/>
                  </a:lnTo>
                  <a:lnTo>
                    <a:pt x="487" y="461"/>
                  </a:lnTo>
                  <a:lnTo>
                    <a:pt x="505" y="465"/>
                  </a:lnTo>
                  <a:lnTo>
                    <a:pt x="521" y="471"/>
                  </a:lnTo>
                  <a:lnTo>
                    <a:pt x="539" y="480"/>
                  </a:lnTo>
                  <a:lnTo>
                    <a:pt x="555" y="491"/>
                  </a:lnTo>
                  <a:lnTo>
                    <a:pt x="571" y="506"/>
                  </a:lnTo>
                  <a:lnTo>
                    <a:pt x="585" y="524"/>
                  </a:lnTo>
                  <a:lnTo>
                    <a:pt x="596" y="544"/>
                  </a:lnTo>
                  <a:lnTo>
                    <a:pt x="604" y="568"/>
                  </a:lnTo>
                  <a:lnTo>
                    <a:pt x="609" y="597"/>
                  </a:lnTo>
                  <a:lnTo>
                    <a:pt x="637" y="992"/>
                  </a:lnTo>
                  <a:lnTo>
                    <a:pt x="636" y="1009"/>
                  </a:lnTo>
                  <a:lnTo>
                    <a:pt x="631" y="1026"/>
                  </a:lnTo>
                  <a:lnTo>
                    <a:pt x="623" y="1041"/>
                  </a:lnTo>
                  <a:lnTo>
                    <a:pt x="612" y="1055"/>
                  </a:lnTo>
                  <a:lnTo>
                    <a:pt x="597" y="1066"/>
                  </a:lnTo>
                  <a:lnTo>
                    <a:pt x="581" y="1073"/>
                  </a:lnTo>
                  <a:lnTo>
                    <a:pt x="562" y="1076"/>
                  </a:lnTo>
                  <a:lnTo>
                    <a:pt x="545" y="1076"/>
                  </a:lnTo>
                  <a:lnTo>
                    <a:pt x="516" y="1917"/>
                  </a:lnTo>
                  <a:lnTo>
                    <a:pt x="512" y="1936"/>
                  </a:lnTo>
                  <a:lnTo>
                    <a:pt x="502" y="1953"/>
                  </a:lnTo>
                  <a:lnTo>
                    <a:pt x="489" y="1967"/>
                  </a:lnTo>
                  <a:lnTo>
                    <a:pt x="471" y="1975"/>
                  </a:lnTo>
                  <a:lnTo>
                    <a:pt x="452" y="1979"/>
                  </a:lnTo>
                  <a:lnTo>
                    <a:pt x="412" y="1979"/>
                  </a:lnTo>
                  <a:lnTo>
                    <a:pt x="394" y="1975"/>
                  </a:lnTo>
                  <a:lnTo>
                    <a:pt x="379" y="1969"/>
                  </a:lnTo>
                  <a:lnTo>
                    <a:pt x="365" y="1960"/>
                  </a:lnTo>
                  <a:lnTo>
                    <a:pt x="356" y="1946"/>
                  </a:lnTo>
                  <a:lnTo>
                    <a:pt x="349" y="1931"/>
                  </a:lnTo>
                  <a:lnTo>
                    <a:pt x="347" y="1914"/>
                  </a:lnTo>
                  <a:lnTo>
                    <a:pt x="347" y="1270"/>
                  </a:lnTo>
                  <a:lnTo>
                    <a:pt x="289" y="1270"/>
                  </a:lnTo>
                  <a:lnTo>
                    <a:pt x="289" y="1914"/>
                  </a:lnTo>
                  <a:lnTo>
                    <a:pt x="287" y="1931"/>
                  </a:lnTo>
                  <a:lnTo>
                    <a:pt x="281" y="1946"/>
                  </a:lnTo>
                  <a:lnTo>
                    <a:pt x="271" y="1960"/>
                  </a:lnTo>
                  <a:lnTo>
                    <a:pt x="257" y="1969"/>
                  </a:lnTo>
                  <a:lnTo>
                    <a:pt x="243" y="1975"/>
                  </a:lnTo>
                  <a:lnTo>
                    <a:pt x="225" y="1979"/>
                  </a:lnTo>
                  <a:lnTo>
                    <a:pt x="184" y="1979"/>
                  </a:lnTo>
                  <a:lnTo>
                    <a:pt x="165" y="1975"/>
                  </a:lnTo>
                  <a:lnTo>
                    <a:pt x="147" y="1967"/>
                  </a:lnTo>
                  <a:lnTo>
                    <a:pt x="134" y="1953"/>
                  </a:lnTo>
                  <a:lnTo>
                    <a:pt x="124" y="1936"/>
                  </a:lnTo>
                  <a:lnTo>
                    <a:pt x="120" y="1917"/>
                  </a:lnTo>
                  <a:lnTo>
                    <a:pt x="91" y="1076"/>
                  </a:lnTo>
                  <a:lnTo>
                    <a:pt x="75" y="1076"/>
                  </a:lnTo>
                  <a:lnTo>
                    <a:pt x="56" y="1073"/>
                  </a:lnTo>
                  <a:lnTo>
                    <a:pt x="39" y="1066"/>
                  </a:lnTo>
                  <a:lnTo>
                    <a:pt x="24" y="1055"/>
                  </a:lnTo>
                  <a:lnTo>
                    <a:pt x="12" y="1041"/>
                  </a:lnTo>
                  <a:lnTo>
                    <a:pt x="5" y="1025"/>
                  </a:lnTo>
                  <a:lnTo>
                    <a:pt x="1" y="1009"/>
                  </a:lnTo>
                  <a:lnTo>
                    <a:pt x="0" y="992"/>
                  </a:lnTo>
                  <a:lnTo>
                    <a:pt x="27" y="597"/>
                  </a:lnTo>
                  <a:lnTo>
                    <a:pt x="32" y="568"/>
                  </a:lnTo>
                  <a:lnTo>
                    <a:pt x="40" y="544"/>
                  </a:lnTo>
                  <a:lnTo>
                    <a:pt x="51" y="524"/>
                  </a:lnTo>
                  <a:lnTo>
                    <a:pt x="65" y="506"/>
                  </a:lnTo>
                  <a:lnTo>
                    <a:pt x="80" y="491"/>
                  </a:lnTo>
                  <a:lnTo>
                    <a:pt x="97" y="480"/>
                  </a:lnTo>
                  <a:lnTo>
                    <a:pt x="115" y="471"/>
                  </a:lnTo>
                  <a:lnTo>
                    <a:pt x="132" y="465"/>
                  </a:lnTo>
                  <a:lnTo>
                    <a:pt x="149" y="461"/>
                  </a:lnTo>
                  <a:lnTo>
                    <a:pt x="176" y="456"/>
                  </a:lnTo>
                  <a:lnTo>
                    <a:pt x="207" y="454"/>
                  </a:lnTo>
                  <a:lnTo>
                    <a:pt x="238" y="452"/>
                  </a:lnTo>
                  <a:lnTo>
                    <a:pt x="269" y="451"/>
                  </a:lnTo>
                  <a:lnTo>
                    <a:pt x="296" y="450"/>
                  </a:lnTo>
                  <a:lnTo>
                    <a:pt x="318" y="450"/>
                  </a:lnTo>
                  <a:close/>
                  <a:moveTo>
                    <a:pt x="1511" y="448"/>
                  </a:moveTo>
                  <a:lnTo>
                    <a:pt x="1531" y="448"/>
                  </a:lnTo>
                  <a:lnTo>
                    <a:pt x="1556" y="448"/>
                  </a:lnTo>
                  <a:lnTo>
                    <a:pt x="1584" y="449"/>
                  </a:lnTo>
                  <a:lnTo>
                    <a:pt x="1614" y="450"/>
                  </a:lnTo>
                  <a:lnTo>
                    <a:pt x="1643" y="452"/>
                  </a:lnTo>
                  <a:lnTo>
                    <a:pt x="1672" y="455"/>
                  </a:lnTo>
                  <a:lnTo>
                    <a:pt x="1697" y="458"/>
                  </a:lnTo>
                  <a:lnTo>
                    <a:pt x="1714" y="463"/>
                  </a:lnTo>
                  <a:lnTo>
                    <a:pt x="1732" y="469"/>
                  </a:lnTo>
                  <a:lnTo>
                    <a:pt x="1749" y="477"/>
                  </a:lnTo>
                  <a:lnTo>
                    <a:pt x="1766" y="488"/>
                  </a:lnTo>
                  <a:lnTo>
                    <a:pt x="1783" y="501"/>
                  </a:lnTo>
                  <a:lnTo>
                    <a:pt x="1796" y="517"/>
                  </a:lnTo>
                  <a:lnTo>
                    <a:pt x="1809" y="535"/>
                  </a:lnTo>
                  <a:lnTo>
                    <a:pt x="1820" y="557"/>
                  </a:lnTo>
                  <a:lnTo>
                    <a:pt x="1828" y="581"/>
                  </a:lnTo>
                  <a:lnTo>
                    <a:pt x="1832" y="610"/>
                  </a:lnTo>
                  <a:lnTo>
                    <a:pt x="1863" y="1047"/>
                  </a:lnTo>
                  <a:lnTo>
                    <a:pt x="1862" y="1063"/>
                  </a:lnTo>
                  <a:lnTo>
                    <a:pt x="1859" y="1079"/>
                  </a:lnTo>
                  <a:lnTo>
                    <a:pt x="1851" y="1094"/>
                  </a:lnTo>
                  <a:lnTo>
                    <a:pt x="1842" y="1108"/>
                  </a:lnTo>
                  <a:lnTo>
                    <a:pt x="1830" y="1121"/>
                  </a:lnTo>
                  <a:lnTo>
                    <a:pt x="1815" y="1130"/>
                  </a:lnTo>
                  <a:lnTo>
                    <a:pt x="1799" y="1137"/>
                  </a:lnTo>
                  <a:lnTo>
                    <a:pt x="1780" y="1139"/>
                  </a:lnTo>
                  <a:lnTo>
                    <a:pt x="1762" y="1139"/>
                  </a:lnTo>
                  <a:lnTo>
                    <a:pt x="1729" y="2068"/>
                  </a:lnTo>
                  <a:lnTo>
                    <a:pt x="1726" y="2087"/>
                  </a:lnTo>
                  <a:lnTo>
                    <a:pt x="1718" y="2103"/>
                  </a:lnTo>
                  <a:lnTo>
                    <a:pt x="1707" y="2117"/>
                  </a:lnTo>
                  <a:lnTo>
                    <a:pt x="1693" y="2128"/>
                  </a:lnTo>
                  <a:lnTo>
                    <a:pt x="1676" y="2134"/>
                  </a:lnTo>
                  <a:lnTo>
                    <a:pt x="1658" y="2136"/>
                  </a:lnTo>
                  <a:lnTo>
                    <a:pt x="1614" y="2136"/>
                  </a:lnTo>
                  <a:lnTo>
                    <a:pt x="1595" y="2134"/>
                  </a:lnTo>
                  <a:lnTo>
                    <a:pt x="1578" y="2126"/>
                  </a:lnTo>
                  <a:lnTo>
                    <a:pt x="1563" y="2115"/>
                  </a:lnTo>
                  <a:lnTo>
                    <a:pt x="1552" y="2101"/>
                  </a:lnTo>
                  <a:lnTo>
                    <a:pt x="1545" y="2084"/>
                  </a:lnTo>
                  <a:lnTo>
                    <a:pt x="1542" y="2065"/>
                  </a:lnTo>
                  <a:lnTo>
                    <a:pt x="1542" y="1353"/>
                  </a:lnTo>
                  <a:lnTo>
                    <a:pt x="1480" y="1353"/>
                  </a:lnTo>
                  <a:lnTo>
                    <a:pt x="1480" y="2065"/>
                  </a:lnTo>
                  <a:lnTo>
                    <a:pt x="1476" y="2084"/>
                  </a:lnTo>
                  <a:lnTo>
                    <a:pt x="1469" y="2101"/>
                  </a:lnTo>
                  <a:lnTo>
                    <a:pt x="1458" y="2115"/>
                  </a:lnTo>
                  <a:lnTo>
                    <a:pt x="1444" y="2126"/>
                  </a:lnTo>
                  <a:lnTo>
                    <a:pt x="1427" y="2134"/>
                  </a:lnTo>
                  <a:lnTo>
                    <a:pt x="1408" y="2136"/>
                  </a:lnTo>
                  <a:lnTo>
                    <a:pt x="1363" y="2136"/>
                  </a:lnTo>
                  <a:lnTo>
                    <a:pt x="1345" y="2134"/>
                  </a:lnTo>
                  <a:lnTo>
                    <a:pt x="1328" y="2128"/>
                  </a:lnTo>
                  <a:lnTo>
                    <a:pt x="1315" y="2117"/>
                  </a:lnTo>
                  <a:lnTo>
                    <a:pt x="1303" y="2103"/>
                  </a:lnTo>
                  <a:lnTo>
                    <a:pt x="1296" y="2087"/>
                  </a:lnTo>
                  <a:lnTo>
                    <a:pt x="1293" y="2068"/>
                  </a:lnTo>
                  <a:lnTo>
                    <a:pt x="1260" y="1139"/>
                  </a:lnTo>
                  <a:lnTo>
                    <a:pt x="1242" y="1139"/>
                  </a:lnTo>
                  <a:lnTo>
                    <a:pt x="1223" y="1137"/>
                  </a:lnTo>
                  <a:lnTo>
                    <a:pt x="1206" y="1130"/>
                  </a:lnTo>
                  <a:lnTo>
                    <a:pt x="1191" y="1121"/>
                  </a:lnTo>
                  <a:lnTo>
                    <a:pt x="1180" y="1108"/>
                  </a:lnTo>
                  <a:lnTo>
                    <a:pt x="1170" y="1093"/>
                  </a:lnTo>
                  <a:lnTo>
                    <a:pt x="1163" y="1079"/>
                  </a:lnTo>
                  <a:lnTo>
                    <a:pt x="1159" y="1063"/>
                  </a:lnTo>
                  <a:lnTo>
                    <a:pt x="1158" y="1047"/>
                  </a:lnTo>
                  <a:lnTo>
                    <a:pt x="1189" y="610"/>
                  </a:lnTo>
                  <a:lnTo>
                    <a:pt x="1194" y="581"/>
                  </a:lnTo>
                  <a:lnTo>
                    <a:pt x="1202" y="557"/>
                  </a:lnTo>
                  <a:lnTo>
                    <a:pt x="1212" y="535"/>
                  </a:lnTo>
                  <a:lnTo>
                    <a:pt x="1225" y="517"/>
                  </a:lnTo>
                  <a:lnTo>
                    <a:pt x="1240" y="501"/>
                  </a:lnTo>
                  <a:lnTo>
                    <a:pt x="1256" y="488"/>
                  </a:lnTo>
                  <a:lnTo>
                    <a:pt x="1273" y="477"/>
                  </a:lnTo>
                  <a:lnTo>
                    <a:pt x="1289" y="469"/>
                  </a:lnTo>
                  <a:lnTo>
                    <a:pt x="1307" y="463"/>
                  </a:lnTo>
                  <a:lnTo>
                    <a:pt x="1324" y="458"/>
                  </a:lnTo>
                  <a:lnTo>
                    <a:pt x="1350" y="455"/>
                  </a:lnTo>
                  <a:lnTo>
                    <a:pt x="1378" y="452"/>
                  </a:lnTo>
                  <a:lnTo>
                    <a:pt x="1408" y="450"/>
                  </a:lnTo>
                  <a:lnTo>
                    <a:pt x="1437" y="449"/>
                  </a:lnTo>
                  <a:lnTo>
                    <a:pt x="1466" y="448"/>
                  </a:lnTo>
                  <a:lnTo>
                    <a:pt x="1490" y="448"/>
                  </a:lnTo>
                  <a:lnTo>
                    <a:pt x="1511" y="448"/>
                  </a:lnTo>
                  <a:close/>
                  <a:moveTo>
                    <a:pt x="318" y="45"/>
                  </a:moveTo>
                  <a:lnTo>
                    <a:pt x="349" y="49"/>
                  </a:lnTo>
                  <a:lnTo>
                    <a:pt x="380" y="57"/>
                  </a:lnTo>
                  <a:lnTo>
                    <a:pt x="407" y="70"/>
                  </a:lnTo>
                  <a:lnTo>
                    <a:pt x="432" y="88"/>
                  </a:lnTo>
                  <a:lnTo>
                    <a:pt x="453" y="109"/>
                  </a:lnTo>
                  <a:lnTo>
                    <a:pt x="471" y="133"/>
                  </a:lnTo>
                  <a:lnTo>
                    <a:pt x="483" y="161"/>
                  </a:lnTo>
                  <a:lnTo>
                    <a:pt x="492" y="190"/>
                  </a:lnTo>
                  <a:lnTo>
                    <a:pt x="495" y="223"/>
                  </a:lnTo>
                  <a:lnTo>
                    <a:pt x="493" y="255"/>
                  </a:lnTo>
                  <a:lnTo>
                    <a:pt x="484" y="285"/>
                  </a:lnTo>
                  <a:lnTo>
                    <a:pt x="472" y="313"/>
                  </a:lnTo>
                  <a:lnTo>
                    <a:pt x="454" y="338"/>
                  </a:lnTo>
                  <a:lnTo>
                    <a:pt x="433" y="360"/>
                  </a:lnTo>
                  <a:lnTo>
                    <a:pt x="408" y="377"/>
                  </a:lnTo>
                  <a:lnTo>
                    <a:pt x="380" y="391"/>
                  </a:lnTo>
                  <a:lnTo>
                    <a:pt x="350" y="399"/>
                  </a:lnTo>
                  <a:lnTo>
                    <a:pt x="318" y="402"/>
                  </a:lnTo>
                  <a:lnTo>
                    <a:pt x="286" y="399"/>
                  </a:lnTo>
                  <a:lnTo>
                    <a:pt x="255" y="391"/>
                  </a:lnTo>
                  <a:lnTo>
                    <a:pt x="228" y="377"/>
                  </a:lnTo>
                  <a:lnTo>
                    <a:pt x="203" y="360"/>
                  </a:lnTo>
                  <a:lnTo>
                    <a:pt x="181" y="338"/>
                  </a:lnTo>
                  <a:lnTo>
                    <a:pt x="164" y="313"/>
                  </a:lnTo>
                  <a:lnTo>
                    <a:pt x="152" y="285"/>
                  </a:lnTo>
                  <a:lnTo>
                    <a:pt x="143" y="255"/>
                  </a:lnTo>
                  <a:lnTo>
                    <a:pt x="141" y="223"/>
                  </a:lnTo>
                  <a:lnTo>
                    <a:pt x="144" y="190"/>
                  </a:lnTo>
                  <a:lnTo>
                    <a:pt x="153" y="161"/>
                  </a:lnTo>
                  <a:lnTo>
                    <a:pt x="165" y="133"/>
                  </a:lnTo>
                  <a:lnTo>
                    <a:pt x="183" y="109"/>
                  </a:lnTo>
                  <a:lnTo>
                    <a:pt x="205" y="88"/>
                  </a:lnTo>
                  <a:lnTo>
                    <a:pt x="229" y="70"/>
                  </a:lnTo>
                  <a:lnTo>
                    <a:pt x="256" y="57"/>
                  </a:lnTo>
                  <a:lnTo>
                    <a:pt x="286" y="49"/>
                  </a:lnTo>
                  <a:lnTo>
                    <a:pt x="318" y="45"/>
                  </a:lnTo>
                  <a:close/>
                  <a:moveTo>
                    <a:pt x="1511" y="0"/>
                  </a:moveTo>
                  <a:lnTo>
                    <a:pt x="1546" y="3"/>
                  </a:lnTo>
                  <a:lnTo>
                    <a:pt x="1579" y="13"/>
                  </a:lnTo>
                  <a:lnTo>
                    <a:pt x="1609" y="26"/>
                  </a:lnTo>
                  <a:lnTo>
                    <a:pt x="1637" y="47"/>
                  </a:lnTo>
                  <a:lnTo>
                    <a:pt x="1660" y="70"/>
                  </a:lnTo>
                  <a:lnTo>
                    <a:pt x="1679" y="97"/>
                  </a:lnTo>
                  <a:lnTo>
                    <a:pt x="1694" y="128"/>
                  </a:lnTo>
                  <a:lnTo>
                    <a:pt x="1703" y="161"/>
                  </a:lnTo>
                  <a:lnTo>
                    <a:pt x="1707" y="195"/>
                  </a:lnTo>
                  <a:lnTo>
                    <a:pt x="1703" y="231"/>
                  </a:lnTo>
                  <a:lnTo>
                    <a:pt x="1695" y="265"/>
                  </a:lnTo>
                  <a:lnTo>
                    <a:pt x="1680" y="296"/>
                  </a:lnTo>
                  <a:lnTo>
                    <a:pt x="1661" y="323"/>
                  </a:lnTo>
                  <a:lnTo>
                    <a:pt x="1638" y="348"/>
                  </a:lnTo>
                  <a:lnTo>
                    <a:pt x="1611" y="368"/>
                  </a:lnTo>
                  <a:lnTo>
                    <a:pt x="1580" y="382"/>
                  </a:lnTo>
                  <a:lnTo>
                    <a:pt x="1546" y="392"/>
                  </a:lnTo>
                  <a:lnTo>
                    <a:pt x="1511" y="395"/>
                  </a:lnTo>
                  <a:lnTo>
                    <a:pt x="1475" y="392"/>
                  </a:lnTo>
                  <a:lnTo>
                    <a:pt x="1442" y="382"/>
                  </a:lnTo>
                  <a:lnTo>
                    <a:pt x="1411" y="368"/>
                  </a:lnTo>
                  <a:lnTo>
                    <a:pt x="1383" y="348"/>
                  </a:lnTo>
                  <a:lnTo>
                    <a:pt x="1360" y="323"/>
                  </a:lnTo>
                  <a:lnTo>
                    <a:pt x="1341" y="296"/>
                  </a:lnTo>
                  <a:lnTo>
                    <a:pt x="1326" y="265"/>
                  </a:lnTo>
                  <a:lnTo>
                    <a:pt x="1318" y="231"/>
                  </a:lnTo>
                  <a:lnTo>
                    <a:pt x="1315" y="195"/>
                  </a:lnTo>
                  <a:lnTo>
                    <a:pt x="1318" y="161"/>
                  </a:lnTo>
                  <a:lnTo>
                    <a:pt x="1327" y="128"/>
                  </a:lnTo>
                  <a:lnTo>
                    <a:pt x="1342" y="97"/>
                  </a:lnTo>
                  <a:lnTo>
                    <a:pt x="1361" y="70"/>
                  </a:lnTo>
                  <a:lnTo>
                    <a:pt x="1386" y="47"/>
                  </a:lnTo>
                  <a:lnTo>
                    <a:pt x="1412" y="26"/>
                  </a:lnTo>
                  <a:lnTo>
                    <a:pt x="1443" y="13"/>
                  </a:lnTo>
                  <a:lnTo>
                    <a:pt x="1475" y="3"/>
                  </a:lnTo>
                  <a:lnTo>
                    <a:pt x="151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B2293A25-8EF4-42EB-9D16-88C14E85D07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Why Does Accessibility Matter?</a:t>
            </a:r>
            <a:endParaRPr lang="en-CA" dirty="0"/>
          </a:p>
        </p:txBody>
      </p:sp>
    </p:spTree>
    <p:extLst>
      <p:ext uri="{BB962C8B-B14F-4D97-AF65-F5344CB8AC3E}">
        <p14:creationId xmlns:p14="http://schemas.microsoft.com/office/powerpoint/2010/main" val="23224569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307663-48DB-4E5F-89FF-C5C4F102E97E}"/>
              </a:ext>
            </a:extLst>
          </p:cNvPr>
          <p:cNvSpPr>
            <a:spLocks noGrp="1"/>
          </p:cNvSpPr>
          <p:nvPr>
            <p:ph sz="quarter" idx="10"/>
          </p:nvPr>
        </p:nvSpPr>
        <p:spPr>
          <a:xfrm>
            <a:off x="685799" y="1562100"/>
            <a:ext cx="10818813" cy="4610100"/>
          </a:xfrm>
        </p:spPr>
        <p:txBody>
          <a:bodyPr/>
          <a:lstStyle/>
          <a:p>
            <a:pPr marL="0" indent="0">
              <a:buNone/>
            </a:pPr>
            <a:r>
              <a:rPr lang="en-US" b="1" dirty="0">
                <a:latin typeface="Calibri" panose="020F0502020204030204" pitchFamily="34" charset="0"/>
                <a:cs typeface="Calibri" panose="020F0502020204030204" pitchFamily="34" charset="0"/>
                <a:hlinkClick r:id="rId3"/>
              </a:rPr>
              <a:t>Web Content Accessibility Guidelines (WCAG)</a:t>
            </a:r>
            <a:endParaRPr lang="en-US" b="0" dirty="0">
              <a:latin typeface="Calibri" panose="020F0502020204030204" pitchFamily="34" charset="0"/>
              <a:cs typeface="Calibri" panose="020F0502020204030204" pitchFamily="34" charset="0"/>
            </a:endParaRPr>
          </a:p>
          <a:p>
            <a:pPr lvl="1"/>
            <a:r>
              <a:rPr lang="en-US" b="0" dirty="0">
                <a:latin typeface="Calibri" panose="020F0502020204030204" pitchFamily="34" charset="0"/>
                <a:cs typeface="Calibri" panose="020F0502020204030204" pitchFamily="34" charset="0"/>
              </a:rPr>
              <a:t>Benchmark for website accessibility standards</a:t>
            </a:r>
          </a:p>
          <a:p>
            <a:pPr lvl="1"/>
            <a:r>
              <a:rPr lang="en-US" b="0" dirty="0">
                <a:latin typeface="Calibri" panose="020F0502020204030204" pitchFamily="34" charset="0"/>
                <a:cs typeface="Calibri" panose="020F0502020204030204" pitchFamily="34" charset="0"/>
              </a:rPr>
              <a:t>Published by the Web Accessibility Initiative (</a:t>
            </a:r>
            <a:r>
              <a:rPr lang="en-US" b="0" dirty="0">
                <a:latin typeface="Calibri" panose="020F0502020204030204" pitchFamily="34" charset="0"/>
                <a:cs typeface="Calibri" panose="020F0502020204030204" pitchFamily="34" charset="0"/>
                <a:hlinkClick r:id="rId4"/>
              </a:rPr>
              <a:t>WAI</a:t>
            </a:r>
            <a:r>
              <a:rPr lang="en-US" b="0" dirty="0">
                <a:latin typeface="Calibri" panose="020F0502020204030204" pitchFamily="34" charset="0"/>
                <a:cs typeface="Calibri" panose="020F0502020204030204" pitchFamily="34" charset="0"/>
              </a:rPr>
              <a:t>) of the World Wide Web Consortium (</a:t>
            </a:r>
            <a:r>
              <a:rPr lang="en-US" b="0" dirty="0">
                <a:latin typeface="Calibri" panose="020F0502020204030204" pitchFamily="34" charset="0"/>
                <a:cs typeface="Calibri" panose="020F0502020204030204" pitchFamily="34" charset="0"/>
                <a:hlinkClick r:id="rId5"/>
              </a:rPr>
              <a:t>W3C</a:t>
            </a:r>
            <a:r>
              <a:rPr lang="en-US" b="0" dirty="0">
                <a:latin typeface="Calibri" panose="020F0502020204030204" pitchFamily="34" charset="0"/>
                <a:cs typeface="Calibri" panose="020F0502020204030204" pitchFamily="34" charset="0"/>
              </a:rPr>
              <a:t>)</a:t>
            </a:r>
          </a:p>
          <a:p>
            <a:pPr lvl="1"/>
            <a:r>
              <a:rPr lang="en-US" b="0" dirty="0">
                <a:latin typeface="Calibri" panose="020F0502020204030204" pitchFamily="34" charset="0"/>
                <a:cs typeface="Calibri" panose="020F0502020204030204" pitchFamily="34" charset="0"/>
              </a:rPr>
              <a:t>Intended for web content developers, web authoring tool developers, and others</a:t>
            </a:r>
            <a:endParaRPr lang="en-CA" b="1" dirty="0">
              <a:latin typeface="Calibri" panose="020F0502020204030204" pitchFamily="34" charset="0"/>
              <a:cs typeface="Calibri" panose="020F0502020204030204" pitchFamily="34" charset="0"/>
            </a:endParaRPr>
          </a:p>
          <a:p>
            <a:pPr marL="0" indent="0">
              <a:buNone/>
            </a:pPr>
            <a:r>
              <a:rPr lang="en-CA" b="1" dirty="0">
                <a:latin typeface="Calibri" panose="020F0502020204030204" pitchFamily="34" charset="0"/>
                <a:cs typeface="Calibri" panose="020F0502020204030204" pitchFamily="34" charset="0"/>
                <a:hlinkClick r:id="rId6"/>
              </a:rPr>
              <a:t>Section 508</a:t>
            </a:r>
            <a:endParaRPr lang="en-CA" sz="1800" b="1" dirty="0">
              <a:latin typeface="Calibri" panose="020F0502020204030204" pitchFamily="34" charset="0"/>
              <a:cs typeface="Calibri" panose="020F0502020204030204" pitchFamily="34" charset="0"/>
            </a:endParaRPr>
          </a:p>
          <a:p>
            <a:pPr lvl="1"/>
            <a:r>
              <a:rPr lang="en-CA" b="0" dirty="0">
                <a:latin typeface="Calibri" panose="020F0502020204030204" pitchFamily="34" charset="0"/>
                <a:cs typeface="Calibri" panose="020F0502020204030204" pitchFamily="34" charset="0"/>
              </a:rPr>
              <a:t>Applies to all US federal agencies</a:t>
            </a:r>
          </a:p>
          <a:p>
            <a:pPr lvl="1"/>
            <a:r>
              <a:rPr lang="en-CA" b="0" dirty="0">
                <a:latin typeface="Calibri" panose="020F0502020204030204" pitchFamily="34" charset="0"/>
                <a:cs typeface="Calibri" panose="020F0502020204030204" pitchFamily="34" charset="0"/>
              </a:rPr>
              <a:t>2017 Revision based on WCAG 2.0</a:t>
            </a:r>
          </a:p>
          <a:p>
            <a:pPr marL="0" indent="0">
              <a:buNone/>
            </a:pPr>
            <a:r>
              <a:rPr lang="en-CA" b="1" dirty="0">
                <a:latin typeface="Calibri" panose="020F0502020204030204" pitchFamily="34" charset="0"/>
                <a:cs typeface="Calibri" panose="020F0502020204030204" pitchFamily="34" charset="0"/>
              </a:rPr>
              <a:t>Americans with Disabilities Act (ADA)</a:t>
            </a:r>
            <a:endParaRPr lang="en-CA" sz="1800" b="1" dirty="0">
              <a:latin typeface="Calibri" panose="020F0502020204030204" pitchFamily="34" charset="0"/>
              <a:cs typeface="Calibri" panose="020F0502020204030204" pitchFamily="34" charset="0"/>
            </a:endParaRPr>
          </a:p>
          <a:p>
            <a:pPr lvl="1"/>
            <a:r>
              <a:rPr lang="en-CA" b="0" dirty="0">
                <a:latin typeface="Calibri" panose="020F0502020204030204" pitchFamily="34" charset="0"/>
                <a:cs typeface="Calibri" panose="020F0502020204030204" pitchFamily="34" charset="0"/>
              </a:rPr>
              <a:t>Applies to state and local governments</a:t>
            </a:r>
          </a:p>
          <a:p>
            <a:pPr lvl="1"/>
            <a:r>
              <a:rPr lang="en-CA" b="0" dirty="0">
                <a:latin typeface="Calibri" panose="020F0502020204030204" pitchFamily="34" charset="0"/>
                <a:cs typeface="Calibri" panose="020F0502020204030204" pitchFamily="34" charset="0"/>
              </a:rPr>
              <a:t>Title III prohibits discrimination on the basis of disability in activities within places of public accommodations</a:t>
            </a:r>
          </a:p>
          <a:p>
            <a:pPr lvl="1"/>
            <a:r>
              <a:rPr lang="en-CA" b="0" dirty="0">
                <a:latin typeface="Calibri" panose="020F0502020204030204" pitchFamily="34" charset="0"/>
                <a:cs typeface="Calibri" panose="020F0502020204030204" pitchFamily="34" charset="0"/>
              </a:rPr>
              <a:t>In 2018, the </a:t>
            </a:r>
            <a:r>
              <a:rPr lang="en-CA" b="0" dirty="0">
                <a:latin typeface="Calibri" panose="020F0502020204030204" pitchFamily="34" charset="0"/>
                <a:cs typeface="Calibri" panose="020F0502020204030204" pitchFamily="34" charset="0"/>
                <a:hlinkClick r:id="rId7"/>
              </a:rPr>
              <a:t>Dept. of Justice reiterated that their interpretation</a:t>
            </a:r>
            <a:r>
              <a:rPr lang="en-CA" b="0" dirty="0">
                <a:latin typeface="Calibri" panose="020F0502020204030204" pitchFamily="34" charset="0"/>
                <a:cs typeface="Calibri" panose="020F0502020204030204" pitchFamily="34" charset="0"/>
              </a:rPr>
              <a:t> that the ADA applies to websites</a:t>
            </a:r>
            <a:endParaRPr lang="en-CA"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Accessibility Laws &amp; Guidelines</a:t>
            </a:r>
          </a:p>
        </p:txBody>
      </p:sp>
    </p:spTree>
    <p:extLst>
      <p:ext uri="{BB962C8B-B14F-4D97-AF65-F5344CB8AC3E}">
        <p14:creationId xmlns:p14="http://schemas.microsoft.com/office/powerpoint/2010/main" val="364225823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CF02F6-22CE-4BC7-B5F0-F946D6EA7E5D}"/>
              </a:ext>
              <a:ext uri="{C183D7F6-B498-43B3-948B-1728B52AA6E4}">
                <adec:decorative xmlns:adec="http://schemas.microsoft.com/office/drawing/2017/decorative" val="1"/>
              </a:ext>
            </a:extLst>
          </p:cNvPr>
          <p:cNvSpPr/>
          <p:nvPr/>
        </p:nvSpPr>
        <p:spPr bwMode="auto">
          <a:xfrm>
            <a:off x="8440804" y="2417550"/>
            <a:ext cx="2837985" cy="3509619"/>
          </a:xfrm>
          <a:prstGeom prst="rect">
            <a:avLst/>
          </a:prstGeom>
          <a:solidFill>
            <a:srgbClr val="007AC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6" name="TextBox 15">
            <a:extLst>
              <a:ext uri="{FF2B5EF4-FFF2-40B4-BE49-F238E27FC236}">
                <a16:creationId xmlns:a16="http://schemas.microsoft.com/office/drawing/2014/main" id="{2B423EFE-1BF8-4EE8-BAC5-DD1BA9EE9079}"/>
              </a:ext>
            </a:extLst>
          </p:cNvPr>
          <p:cNvSpPr txBox="1"/>
          <p:nvPr/>
        </p:nvSpPr>
        <p:spPr>
          <a:xfrm>
            <a:off x="8597511" y="2821368"/>
            <a:ext cx="2524569" cy="2793567"/>
          </a:xfrm>
          <a:prstGeom prst="rect">
            <a:avLst/>
          </a:prstGeom>
          <a:noFill/>
          <a:effectLst/>
        </p:spPr>
        <p:txBody>
          <a:bodyPr wrap="square" lIns="0" tIns="0" rIns="0" bIns="0" rtlCol="0">
            <a:noAutofit/>
          </a:bodyPr>
          <a:lstStyle/>
          <a:p>
            <a:pPr eaLnBrk="0" hangingPunct="0"/>
            <a:r>
              <a:rPr lang="en-US" sz="2200" dirty="0">
                <a:latin typeface="Calibri" panose="020F0502020204030204" pitchFamily="34" charset="0"/>
                <a:cs typeface="Calibri" panose="020F0502020204030204" pitchFamily="34" charset="0"/>
              </a:rPr>
              <a:t>Addressing these guidelines aims to make content accessible to all audiences, but may not yet be achievable in some products/services</a:t>
            </a:r>
            <a:endParaRPr lang="en-US"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918AE60-E8A9-476C-8E5B-F8F23E8026A0}"/>
              </a:ext>
            </a:extLst>
          </p:cNvPr>
          <p:cNvSpPr txBox="1"/>
          <p:nvPr/>
        </p:nvSpPr>
        <p:spPr>
          <a:xfrm>
            <a:off x="8440804" y="1553358"/>
            <a:ext cx="2837985" cy="864193"/>
          </a:xfrm>
          <a:prstGeom prst="rect">
            <a:avLst/>
          </a:prstGeom>
          <a:noFill/>
          <a:effectLst/>
        </p:spPr>
        <p:txBody>
          <a:bodyPr wrap="square" lIns="0" tIns="0" rIns="0" bIns="0" rtlCol="0">
            <a:noAutofit/>
          </a:bodyPr>
          <a:lstStyle/>
          <a:p>
            <a:pPr eaLnBrk="0" hangingPunct="0"/>
            <a:r>
              <a:rPr lang="en-US" sz="2800" b="1" dirty="0">
                <a:latin typeface="Calibri" panose="020F0502020204030204" pitchFamily="34" charset="0"/>
                <a:cs typeface="Calibri" panose="020F0502020204030204" pitchFamily="34" charset="0"/>
              </a:rPr>
              <a:t>AAA</a:t>
            </a:r>
          </a:p>
          <a:p>
            <a:pPr eaLnBrk="0" hangingPunct="0"/>
            <a:r>
              <a:rPr lang="en-US" sz="2400" dirty="0">
                <a:latin typeface="Calibri" panose="020F0502020204030204" pitchFamily="34" charset="0"/>
                <a:cs typeface="Calibri" panose="020F0502020204030204" pitchFamily="34" charset="0"/>
              </a:rPr>
              <a:t>most stringent</a:t>
            </a:r>
          </a:p>
        </p:txBody>
      </p:sp>
      <p:sp>
        <p:nvSpPr>
          <p:cNvPr id="11" name="Rectangle 10">
            <a:extLst>
              <a:ext uri="{FF2B5EF4-FFF2-40B4-BE49-F238E27FC236}">
                <a16:creationId xmlns:a16="http://schemas.microsoft.com/office/drawing/2014/main" id="{6DFFA7BC-AC4B-42E8-9707-AF398E25C28F}"/>
              </a:ext>
              <a:ext uri="{C183D7F6-B498-43B3-948B-1728B52AA6E4}">
                <adec:decorative xmlns:adec="http://schemas.microsoft.com/office/drawing/2017/decorative" val="1"/>
              </a:ext>
            </a:extLst>
          </p:cNvPr>
          <p:cNvSpPr/>
          <p:nvPr/>
        </p:nvSpPr>
        <p:spPr bwMode="auto">
          <a:xfrm>
            <a:off x="4672040" y="3318212"/>
            <a:ext cx="2837985" cy="2608958"/>
          </a:xfrm>
          <a:prstGeom prst="rect">
            <a:avLst/>
          </a:prstGeom>
          <a:solidFill>
            <a:srgbClr val="007AC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3" name="TextBox 12">
            <a:extLst>
              <a:ext uri="{FF2B5EF4-FFF2-40B4-BE49-F238E27FC236}">
                <a16:creationId xmlns:a16="http://schemas.microsoft.com/office/drawing/2014/main" id="{81B0DF2D-A4E2-45EB-ADF8-86C17F10F4D3}"/>
              </a:ext>
            </a:extLst>
          </p:cNvPr>
          <p:cNvSpPr txBox="1"/>
          <p:nvPr/>
        </p:nvSpPr>
        <p:spPr>
          <a:xfrm>
            <a:off x="4828747" y="3722030"/>
            <a:ext cx="2524569" cy="1635108"/>
          </a:xfrm>
          <a:prstGeom prst="rect">
            <a:avLst/>
          </a:prstGeom>
          <a:noFill/>
          <a:effectLst/>
        </p:spPr>
        <p:txBody>
          <a:bodyPr wrap="square" lIns="0" tIns="0" rIns="0" bIns="0" rtlCol="0">
            <a:noAutofit/>
          </a:bodyPr>
          <a:lstStyle/>
          <a:p>
            <a:pPr eaLnBrk="0" hangingPunct="0"/>
            <a:r>
              <a:rPr lang="en-US" sz="2200" dirty="0">
                <a:latin typeface="Calibri" panose="020F0502020204030204" pitchFamily="34" charset="0"/>
                <a:cs typeface="Calibri" panose="020F0502020204030204" pitchFamily="34" charset="0"/>
              </a:rPr>
              <a:t>Addressing these guidelines makes content available for a wider range of people</a:t>
            </a:r>
            <a:endParaRPr lang="en-US"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46B6D2B-FABF-4EEF-92AE-5F70C62FB9ED}"/>
              </a:ext>
            </a:extLst>
          </p:cNvPr>
          <p:cNvSpPr txBox="1"/>
          <p:nvPr/>
        </p:nvSpPr>
        <p:spPr>
          <a:xfrm>
            <a:off x="4672040" y="2454019"/>
            <a:ext cx="2837985" cy="864193"/>
          </a:xfrm>
          <a:prstGeom prst="rect">
            <a:avLst/>
          </a:prstGeom>
          <a:noFill/>
          <a:effectLst/>
        </p:spPr>
        <p:txBody>
          <a:bodyPr wrap="square" lIns="0" tIns="0" rIns="0" bIns="0" rtlCol="0">
            <a:noAutofit/>
          </a:bodyPr>
          <a:lstStyle/>
          <a:p>
            <a:pPr eaLnBrk="0" hangingPunct="0"/>
            <a:r>
              <a:rPr lang="en-US" sz="2800" b="1" dirty="0">
                <a:latin typeface="Calibri" panose="020F0502020204030204" pitchFamily="34" charset="0"/>
                <a:cs typeface="Calibri" panose="020F0502020204030204" pitchFamily="34" charset="0"/>
              </a:rPr>
              <a:t>AA</a:t>
            </a:r>
          </a:p>
          <a:p>
            <a:pPr eaLnBrk="0" hangingPunct="0"/>
            <a:r>
              <a:rPr lang="en-US" sz="2400" dirty="0">
                <a:latin typeface="Calibri" panose="020F0502020204030204" pitchFamily="34" charset="0"/>
                <a:cs typeface="Calibri" panose="020F0502020204030204" pitchFamily="34" charset="0"/>
              </a:rPr>
              <a:t>general standard</a:t>
            </a:r>
          </a:p>
          <a:p>
            <a:pPr eaLnBrk="0" hangingPunct="0">
              <a:lnSpc>
                <a:spcPts val="1800"/>
              </a:lnSpc>
            </a:pPr>
            <a:endParaRPr lang="en-US" sz="24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D9E6CF5-F847-4B0D-892F-E4A700E301AC}"/>
              </a:ext>
              <a:ext uri="{C183D7F6-B498-43B3-948B-1728B52AA6E4}">
                <adec:decorative xmlns:adec="http://schemas.microsoft.com/office/drawing/2017/decorative" val="1"/>
              </a:ext>
            </a:extLst>
          </p:cNvPr>
          <p:cNvSpPr/>
          <p:nvPr/>
        </p:nvSpPr>
        <p:spPr bwMode="auto">
          <a:xfrm>
            <a:off x="927340" y="4154127"/>
            <a:ext cx="2837985" cy="1773043"/>
          </a:xfrm>
          <a:prstGeom prst="rect">
            <a:avLst/>
          </a:prstGeom>
          <a:solidFill>
            <a:srgbClr val="007AC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TextBox 9">
            <a:extLst>
              <a:ext uri="{FF2B5EF4-FFF2-40B4-BE49-F238E27FC236}">
                <a16:creationId xmlns:a16="http://schemas.microsoft.com/office/drawing/2014/main" id="{C4348A5E-F53C-4D5E-AE4A-0031F5FA83F3}"/>
              </a:ext>
            </a:extLst>
          </p:cNvPr>
          <p:cNvSpPr txBox="1"/>
          <p:nvPr/>
        </p:nvSpPr>
        <p:spPr>
          <a:xfrm>
            <a:off x="1073488" y="4204734"/>
            <a:ext cx="2524569" cy="1635108"/>
          </a:xfrm>
          <a:prstGeom prst="rect">
            <a:avLst/>
          </a:prstGeom>
          <a:noFill/>
          <a:effectLst/>
        </p:spPr>
        <p:txBody>
          <a:bodyPr wrap="square" lIns="0" tIns="0" rIns="0" bIns="0" rtlCol="0">
            <a:noAutofit/>
          </a:bodyPr>
          <a:lstStyle/>
          <a:p>
            <a:pPr eaLnBrk="0" hangingPunct="0"/>
            <a:r>
              <a:rPr lang="en-US" sz="2200" dirty="0">
                <a:latin typeface="Calibri" panose="020F0502020204030204" pitchFamily="34" charset="0"/>
                <a:cs typeface="Calibri" panose="020F0502020204030204" pitchFamily="34" charset="0"/>
              </a:rPr>
              <a:t>Assistive technologies might be blocked from working correctly without these</a:t>
            </a:r>
          </a:p>
          <a:p>
            <a:pPr eaLnBrk="0" hangingPunct="0">
              <a:lnSpc>
                <a:spcPts val="1800"/>
              </a:lnSpc>
            </a:pPr>
            <a:endParaRPr 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23B6801-BA4E-4481-A98A-76EFAB636C7C}"/>
              </a:ext>
            </a:extLst>
          </p:cNvPr>
          <p:cNvSpPr txBox="1"/>
          <p:nvPr/>
        </p:nvSpPr>
        <p:spPr>
          <a:xfrm>
            <a:off x="927340" y="3289934"/>
            <a:ext cx="2118985" cy="864193"/>
          </a:xfrm>
          <a:prstGeom prst="rect">
            <a:avLst/>
          </a:prstGeom>
          <a:noFill/>
          <a:effectLst/>
        </p:spPr>
        <p:txBody>
          <a:bodyPr wrap="square" lIns="0" tIns="0" rIns="0" bIns="0" rtlCol="0">
            <a:noAutofit/>
          </a:bodyPr>
          <a:lstStyle/>
          <a:p>
            <a:pPr eaLnBrk="0" hangingPunct="0"/>
            <a:r>
              <a:rPr lang="en-US" sz="2800" b="1" dirty="0">
                <a:latin typeface="Calibri" panose="020F0502020204030204" pitchFamily="34" charset="0"/>
                <a:cs typeface="Calibri" panose="020F0502020204030204" pitchFamily="34" charset="0"/>
              </a:rPr>
              <a:t>A</a:t>
            </a:r>
          </a:p>
          <a:p>
            <a:pPr eaLnBrk="0" hangingPunct="0"/>
            <a:r>
              <a:rPr lang="en-US" sz="2400" dirty="0">
                <a:latin typeface="Calibri" panose="020F0502020204030204" pitchFamily="34" charset="0"/>
                <a:cs typeface="Calibri" panose="020F0502020204030204" pitchFamily="34" charset="0"/>
              </a:rPr>
              <a:t>minimum</a:t>
            </a:r>
          </a:p>
          <a:p>
            <a:pPr eaLnBrk="0" hangingPunct="0">
              <a:lnSpc>
                <a:spcPts val="1800"/>
              </a:lnSpc>
            </a:pPr>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WCAG Conformance Levels</a:t>
            </a:r>
          </a:p>
        </p:txBody>
      </p:sp>
    </p:spTree>
    <p:extLst>
      <p:ext uri="{BB962C8B-B14F-4D97-AF65-F5344CB8AC3E}">
        <p14:creationId xmlns:p14="http://schemas.microsoft.com/office/powerpoint/2010/main" val="337575628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5EEB28-9E97-2344-B0B7-EAAC66A5C45A}"/>
              </a:ext>
            </a:extLst>
          </p:cNvPr>
          <p:cNvSpPr txBox="1"/>
          <p:nvPr/>
        </p:nvSpPr>
        <p:spPr>
          <a:xfrm>
            <a:off x="585538" y="3386587"/>
            <a:ext cx="73793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ＭＳ Ｐゴシック"/>
              </a:rPr>
              <a:t>Do-It-Yourself (DIY) Best Practices</a:t>
            </a:r>
          </a:p>
        </p:txBody>
      </p:sp>
      <p:sp>
        <p:nvSpPr>
          <p:cNvPr id="8" name="Title 1">
            <a:extLst>
              <a:ext uri="{FF2B5EF4-FFF2-40B4-BE49-F238E27FC236}">
                <a16:creationId xmlns:a16="http://schemas.microsoft.com/office/drawing/2014/main" id="{8455184D-0003-EA41-BEB5-2781DC082810}"/>
              </a:ext>
            </a:extLst>
          </p:cNvPr>
          <p:cNvSpPr>
            <a:spLocks noGrp="1"/>
          </p:cNvSpPr>
          <p:nvPr>
            <p:ph type="title"/>
          </p:nvPr>
        </p:nvSpPr>
        <p:spPr>
          <a:xfrm>
            <a:off x="684213" y="2712985"/>
            <a:ext cx="15083318" cy="677108"/>
          </a:xfrm>
        </p:spPr>
        <p:txBody>
          <a:bodyPr/>
          <a:lstStyle/>
          <a:p>
            <a:r>
              <a:rPr lang="en-US" sz="4400" b="1" dirty="0"/>
              <a:t>Making Accessible Maps/Apps</a:t>
            </a:r>
          </a:p>
        </p:txBody>
      </p:sp>
    </p:spTree>
    <p:extLst>
      <p:ext uri="{BB962C8B-B14F-4D97-AF65-F5344CB8AC3E}">
        <p14:creationId xmlns:p14="http://schemas.microsoft.com/office/powerpoint/2010/main" val="920812835"/>
      </p:ext>
    </p:extLst>
  </p:cSld>
  <p:clrMapOvr>
    <a:masterClrMapping/>
  </p:clrMapOvr>
  <p:transition spd="med">
    <p:fade/>
  </p:transition>
</p:sld>
</file>

<file path=ppt/theme/theme1.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ct:contentTypeSchema xmlns:ct="http://schemas.microsoft.com/office/2006/metadata/contentType" xmlns:ma="http://schemas.microsoft.com/office/2006/metadata/properties/metaAttributes" ct:_="" ma:_="" ma:contentTypeName="Document" ma:contentTypeID="0x0101009B91A584A19100428259317C75D56097" ma:contentTypeVersion="0" ma:contentTypeDescription="Create a new document." ma:contentTypeScope="" ma:versionID="d47813acdb65f5c2be711fc81ecaad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p:properties xmlns:p="http://schemas.microsoft.com/office/2006/metadata/properties" xmlns:xsi="http://www.w3.org/2001/XMLSchema-instance" xmlns:pc="http://schemas.microsoft.com/office/infopath/2007/PartnerControls">
  <documentManagement/>
</p:properties>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B399249-DB96-4601-9BA5-97791613CF3A}">
  <ds:schemaRefs>
    <ds:schemaRef ds:uri="ESRI.ArcGIS.Mapping.OfficeIntegration.PowerPointInfo"/>
  </ds:schemaRefs>
</ds:datastoreItem>
</file>

<file path=customXml/itemProps10.xml><?xml version="1.0" encoding="utf-8"?>
<ds:datastoreItem xmlns:ds="http://schemas.openxmlformats.org/officeDocument/2006/customXml" ds:itemID="{AB25B40B-929A-4CD0-B9AB-7142442027B6}">
  <ds:schemaRefs>
    <ds:schemaRef ds:uri="ESRI.ArcGIS.Mapping.OfficeIntegration.PowerPointInfo"/>
  </ds:schemaRefs>
</ds:datastoreItem>
</file>

<file path=customXml/itemProps11.xml><?xml version="1.0" encoding="utf-8"?>
<ds:datastoreItem xmlns:ds="http://schemas.openxmlformats.org/officeDocument/2006/customXml" ds:itemID="{AC4EB402-C456-4A26-8A92-B48606FF9264}">
  <ds:schemaRefs>
    <ds:schemaRef ds:uri="ESRI.ArcGIS.Mapping.OfficeIntegration.PowerPointInfo"/>
  </ds:schemaRefs>
</ds:datastoreItem>
</file>

<file path=customXml/itemProps12.xml><?xml version="1.0" encoding="utf-8"?>
<ds:datastoreItem xmlns:ds="http://schemas.openxmlformats.org/officeDocument/2006/customXml" ds:itemID="{352E5095-9B98-4AF0-9861-BDC020ABBCFC}">
  <ds:schemaRefs>
    <ds:schemaRef ds:uri="ESRI.ArcGIS.Mapping.OfficeIntegration.PowerPointInfo"/>
  </ds:schemaRefs>
</ds:datastoreItem>
</file>

<file path=customXml/itemProps13.xml><?xml version="1.0" encoding="utf-8"?>
<ds:datastoreItem xmlns:ds="http://schemas.openxmlformats.org/officeDocument/2006/customXml" ds:itemID="{BF33F051-BBB5-43DC-BDA7-DC18A3B42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4.xml><?xml version="1.0" encoding="utf-8"?>
<ds:datastoreItem xmlns:ds="http://schemas.openxmlformats.org/officeDocument/2006/customXml" ds:itemID="{096117C4-1661-4D3B-B9F6-BC19E0F3E90B}">
  <ds:schemaRefs>
    <ds:schemaRef ds:uri="ESRI.ArcGIS.Mapping.OfficeIntegration.PowerPointInfo"/>
  </ds:schemaRefs>
</ds:datastoreItem>
</file>

<file path=customXml/itemProps15.xml><?xml version="1.0" encoding="utf-8"?>
<ds:datastoreItem xmlns:ds="http://schemas.openxmlformats.org/officeDocument/2006/customXml" ds:itemID="{71658D62-F010-45F1-9326-EDC465FED48E}">
  <ds:schemaRefs>
    <ds:schemaRef ds:uri="ESRI.ArcGIS.Mapping.OfficeIntegration.PowerPointInfo"/>
  </ds:schemaRefs>
</ds:datastoreItem>
</file>

<file path=customXml/itemProps16.xml><?xml version="1.0" encoding="utf-8"?>
<ds:datastoreItem xmlns:ds="http://schemas.openxmlformats.org/officeDocument/2006/customXml" ds:itemID="{2672FF5B-1ADC-45B0-9698-61421F5761E7}">
  <ds:schemaRefs>
    <ds:schemaRef ds:uri="ESRI.ArcGIS.Mapping.OfficeIntegration.PowerPointInfo"/>
  </ds:schemaRefs>
</ds:datastoreItem>
</file>

<file path=customXml/itemProps17.xml><?xml version="1.0" encoding="utf-8"?>
<ds:datastoreItem xmlns:ds="http://schemas.openxmlformats.org/officeDocument/2006/customXml" ds:itemID="{EE9F405B-FE7A-4AB8-9CB8-9A75FBA69A95}">
  <ds:schemaRefs>
    <ds:schemaRef ds:uri="ESRI.ArcGIS.Mapping.OfficeIntegration.PowerPointInfo"/>
  </ds:schemaRefs>
</ds:datastoreItem>
</file>

<file path=customXml/itemProps18.xml><?xml version="1.0" encoding="utf-8"?>
<ds:datastoreItem xmlns:ds="http://schemas.openxmlformats.org/officeDocument/2006/customXml" ds:itemID="{C9037CA3-5499-457D-8238-F29CBEBDF143}">
  <ds:schemaRefs>
    <ds:schemaRef ds:uri="ESRI.ArcGIS.Mapping.OfficeIntegration.PowerPointInfo"/>
  </ds:schemaRefs>
</ds:datastoreItem>
</file>

<file path=customXml/itemProps19.xml><?xml version="1.0" encoding="utf-8"?>
<ds:datastoreItem xmlns:ds="http://schemas.openxmlformats.org/officeDocument/2006/customXml" ds:itemID="{E1A338E5-2E37-4973-87E6-4C02B0B7F460}">
  <ds:schemaRefs>
    <ds:schemaRef ds:uri="http://schemas.microsoft.com/sharepoint/v3/contenttype/forms"/>
  </ds:schemaRefs>
</ds:datastoreItem>
</file>

<file path=customXml/itemProps2.xml><?xml version="1.0" encoding="utf-8"?>
<ds:datastoreItem xmlns:ds="http://schemas.openxmlformats.org/officeDocument/2006/customXml" ds:itemID="{D6F15B81-7660-4E9F-B613-8AA4F84B6DA3}">
  <ds:schemaRefs>
    <ds:schemaRef ds:uri="ESRI.ArcGIS.Mapping.OfficeIntegration.PowerPointInfo"/>
  </ds:schemaRefs>
</ds:datastoreItem>
</file>

<file path=customXml/itemProps20.xml><?xml version="1.0" encoding="utf-8"?>
<ds:datastoreItem xmlns:ds="http://schemas.openxmlformats.org/officeDocument/2006/customXml" ds:itemID="{9E56F111-9E55-4604-91C2-8352AE933430}">
  <ds:schemaRefs>
    <ds:schemaRef ds:uri="ESRI.ArcGIS.Mapping.OfficeIntegration.PowerPointInfo"/>
  </ds:schemaRefs>
</ds:datastoreItem>
</file>

<file path=customXml/itemProps21.xml><?xml version="1.0" encoding="utf-8"?>
<ds:datastoreItem xmlns:ds="http://schemas.openxmlformats.org/officeDocument/2006/customXml" ds:itemID="{6D2D132B-596B-4D69-A43B-566EB6C10C03}">
  <ds:schemaRefs>
    <ds:schemaRef ds:uri="ESRI.ArcGIS.Mapping.OfficeIntegration.PowerPointInfo"/>
  </ds:schemaRefs>
</ds:datastoreItem>
</file>

<file path=customXml/itemProps22.xml><?xml version="1.0" encoding="utf-8"?>
<ds:datastoreItem xmlns:ds="http://schemas.openxmlformats.org/officeDocument/2006/customXml" ds:itemID="{5A1E471A-DB16-4174-9D85-6F159A344CDB}">
  <ds:schemaRefs>
    <ds:schemaRef ds:uri="ESRI.ArcGIS.Mapping.OfficeIntegration.PowerPointInfo"/>
  </ds:schemaRefs>
</ds:datastoreItem>
</file>

<file path=customXml/itemProps23.xml><?xml version="1.0" encoding="utf-8"?>
<ds:datastoreItem xmlns:ds="http://schemas.openxmlformats.org/officeDocument/2006/customXml" ds:itemID="{039A5E78-EC42-40DE-A05E-1C7FCA140310}">
  <ds:schemaRefs>
    <ds:schemaRef ds:uri="ESRI.ArcGIS.Mapping.OfficeIntegration.PowerPointInfo"/>
  </ds:schemaRefs>
</ds:datastoreItem>
</file>

<file path=customXml/itemProps24.xml><?xml version="1.0" encoding="utf-8"?>
<ds:datastoreItem xmlns:ds="http://schemas.openxmlformats.org/officeDocument/2006/customXml" ds:itemID="{F6EFD530-1E3E-47B8-A55C-19EC63E3C655}">
  <ds:schemaRefs>
    <ds:schemaRef ds:uri="ESRI.ArcGIS.Mapping.OfficeIntegration.PowerPointInfo"/>
  </ds:schemaRefs>
</ds:datastoreItem>
</file>

<file path=customXml/itemProps25.xml><?xml version="1.0" encoding="utf-8"?>
<ds:datastoreItem xmlns:ds="http://schemas.openxmlformats.org/officeDocument/2006/customXml" ds:itemID="{76859AF2-E75C-459B-8657-EEEA80BC8153}">
  <ds:schemaRefs>
    <ds:schemaRef ds:uri="ESRI.ArcGIS.Mapping.OfficeIntegration.PowerPointInfo"/>
  </ds:schemaRefs>
</ds:datastoreItem>
</file>

<file path=customXml/itemProps26.xml><?xml version="1.0" encoding="utf-8"?>
<ds:datastoreItem xmlns:ds="http://schemas.openxmlformats.org/officeDocument/2006/customXml" ds:itemID="{8EED6C1C-A455-42E4-8CBE-649F5A755068}">
  <ds:schemaRefs>
    <ds:schemaRef ds:uri="ESRI.ArcGIS.Mapping.OfficeIntegration.PowerPointInfo"/>
  </ds:schemaRefs>
</ds:datastoreItem>
</file>

<file path=customXml/itemProps27.xml><?xml version="1.0" encoding="utf-8"?>
<ds:datastoreItem xmlns:ds="http://schemas.openxmlformats.org/officeDocument/2006/customXml" ds:itemID="{FB58F897-2A4D-4309-8E20-83FD28E6FE27}">
  <ds:schemaRefs>
    <ds:schemaRef ds:uri="ESRI.ArcGIS.Mapping.OfficeIntegration.PowerPointInfo"/>
  </ds:schemaRefs>
</ds:datastoreItem>
</file>

<file path=customXml/itemProps28.xml><?xml version="1.0" encoding="utf-8"?>
<ds:datastoreItem xmlns:ds="http://schemas.openxmlformats.org/officeDocument/2006/customXml" ds:itemID="{4ADFB689-BC87-4869-ADD0-8C3555150450}">
  <ds:schemaRefs>
    <ds:schemaRef ds:uri="ESRI.ArcGIS.Mapping.OfficeIntegration.PowerPointInfo"/>
  </ds:schemaRefs>
</ds:datastoreItem>
</file>

<file path=customXml/itemProps29.xml><?xml version="1.0" encoding="utf-8"?>
<ds:datastoreItem xmlns:ds="http://schemas.openxmlformats.org/officeDocument/2006/customXml" ds:itemID="{5B58CDD1-2BF6-415B-A256-DBBCC6A48D56}">
  <ds:schemaRefs>
    <ds:schemaRef ds:uri="ESRI.ArcGIS.Mapping.OfficeIntegration.PowerPointInfo"/>
  </ds:schemaRefs>
</ds:datastoreItem>
</file>

<file path=customXml/itemProps3.xml><?xml version="1.0" encoding="utf-8"?>
<ds:datastoreItem xmlns:ds="http://schemas.openxmlformats.org/officeDocument/2006/customXml" ds:itemID="{9DC677B7-6D9E-42B7-AD1F-75D1804EAF7D}">
  <ds:schemaRefs>
    <ds:schemaRef ds:uri="ESRI.ArcGIS.Mapping.OfficeIntegration.PowerPointInfo"/>
  </ds:schemaRefs>
</ds:datastoreItem>
</file>

<file path=customXml/itemProps30.xml><?xml version="1.0" encoding="utf-8"?>
<ds:datastoreItem xmlns:ds="http://schemas.openxmlformats.org/officeDocument/2006/customXml" ds:itemID="{2FE51124-E413-4DA5-9E06-A6EB32D0C127}">
  <ds:schemaRefs>
    <ds:schemaRef ds:uri="ESRI.ArcGIS.Mapping.OfficeIntegration.PowerPointInfo"/>
  </ds:schemaRefs>
</ds:datastoreItem>
</file>

<file path=customXml/itemProps31.xml><?xml version="1.0" encoding="utf-8"?>
<ds:datastoreItem xmlns:ds="http://schemas.openxmlformats.org/officeDocument/2006/customXml" ds:itemID="{10846DB9-88C0-41D7-ACE4-BEC3A7488A03}">
  <ds:schemaRefs>
    <ds:schemaRef ds:uri="ESRI.ArcGIS.Mapping.OfficeIntegration.PowerPointInfo"/>
  </ds:schemaRefs>
</ds:datastoreItem>
</file>

<file path=customXml/itemProps32.xml><?xml version="1.0" encoding="utf-8"?>
<ds:datastoreItem xmlns:ds="http://schemas.openxmlformats.org/officeDocument/2006/customXml" ds:itemID="{C3102E66-5C5A-4AAF-9C94-24819091B61E}">
  <ds:schemaRefs>
    <ds:schemaRef ds:uri="ESRI.ArcGIS.Mapping.OfficeIntegration.PowerPointInfo"/>
  </ds:schemaRefs>
</ds:datastoreItem>
</file>

<file path=customXml/itemProps33.xml><?xml version="1.0" encoding="utf-8"?>
<ds:datastoreItem xmlns:ds="http://schemas.openxmlformats.org/officeDocument/2006/customXml" ds:itemID="{33F5FE6F-FF86-471A-919E-6C74E3669390}">
  <ds:schemaRefs>
    <ds:schemaRef ds:uri="ESRI.ArcGIS.Mapping.OfficeIntegration.PowerPointInfo"/>
  </ds:schemaRefs>
</ds:datastoreItem>
</file>

<file path=customXml/itemProps34.xml><?xml version="1.0" encoding="utf-8"?>
<ds:datastoreItem xmlns:ds="http://schemas.openxmlformats.org/officeDocument/2006/customXml" ds:itemID="{DA46DABE-45F1-4E65-A939-497CB70F357D}">
  <ds:schemaRefs>
    <ds:schemaRef ds:uri="ESRI.ArcGIS.Mapping.OfficeIntegration.PowerPointInfo"/>
  </ds:schemaRefs>
</ds:datastoreItem>
</file>

<file path=customXml/itemProps35.xml><?xml version="1.0" encoding="utf-8"?>
<ds:datastoreItem xmlns:ds="http://schemas.openxmlformats.org/officeDocument/2006/customXml" ds:itemID="{7147CA22-2BC4-4917-83D2-7CA4C34A80D4}">
  <ds:schemaRefs>
    <ds:schemaRef ds:uri="ESRI.ArcGIS.Mapping.OfficeIntegration.PowerPointInfo"/>
  </ds:schemaRefs>
</ds:datastoreItem>
</file>

<file path=customXml/itemProps36.xml><?xml version="1.0" encoding="utf-8"?>
<ds:datastoreItem xmlns:ds="http://schemas.openxmlformats.org/officeDocument/2006/customXml" ds:itemID="{653D88A7-0F5E-41C5-A5C5-47DF37C594C5}">
  <ds:schemaRefs>
    <ds:schemaRef ds:uri="ESRI.ArcGIS.Mapping.OfficeIntegration.PowerPointInfo"/>
  </ds:schemaRefs>
</ds:datastoreItem>
</file>

<file path=customXml/itemProps37.xml><?xml version="1.0" encoding="utf-8"?>
<ds:datastoreItem xmlns:ds="http://schemas.openxmlformats.org/officeDocument/2006/customXml" ds:itemID="{4ADFB73A-380D-41FC-8C37-7155886326FA}">
  <ds:schemaRefs>
    <ds:schemaRef ds:uri="ESRI.ArcGIS.Mapping.OfficeIntegration.PowerPointInfo"/>
  </ds:schemaRefs>
</ds:datastoreItem>
</file>

<file path=customXml/itemProps38.xml><?xml version="1.0" encoding="utf-8"?>
<ds:datastoreItem xmlns:ds="http://schemas.openxmlformats.org/officeDocument/2006/customXml" ds:itemID="{7A70D44C-B768-49FE-A70F-C6199D3EE9A7}">
  <ds:schemaRefs>
    <ds:schemaRef ds:uri="ESRI.ArcGIS.Mapping.OfficeIntegration.PowerPointInfo"/>
  </ds:schemaRefs>
</ds:datastoreItem>
</file>

<file path=customXml/itemProps39.xml><?xml version="1.0" encoding="utf-8"?>
<ds:datastoreItem xmlns:ds="http://schemas.openxmlformats.org/officeDocument/2006/customXml" ds:itemID="{905F88FE-324F-4FBE-89BB-9CEE04D6CACF}">
  <ds:schemaRefs>
    <ds:schemaRef ds:uri="ESRI.ArcGIS.Mapping.OfficeIntegration.PowerPointInfo"/>
  </ds:schemaRefs>
</ds:datastoreItem>
</file>

<file path=customXml/itemProps4.xml><?xml version="1.0" encoding="utf-8"?>
<ds:datastoreItem xmlns:ds="http://schemas.openxmlformats.org/officeDocument/2006/customXml" ds:itemID="{16EF6D11-DC4F-410C-A4BF-DF081B432591}">
  <ds:schemaRefs>
    <ds:schemaRef ds:uri="ESRI.ArcGIS.Mapping.OfficeIntegration.PowerPointInfo"/>
  </ds:schemaRefs>
</ds:datastoreItem>
</file>

<file path=customXml/itemProps40.xml><?xml version="1.0" encoding="utf-8"?>
<ds:datastoreItem xmlns:ds="http://schemas.openxmlformats.org/officeDocument/2006/customXml" ds:itemID="{E5F80E3B-5636-41B2-898D-5D17189605B7}">
  <ds:schemaRefs>
    <ds:schemaRef ds:uri="ESRI.ArcGIS.Mapping.OfficeIntegration.PowerPointInfo"/>
  </ds:schemaRefs>
</ds:datastoreItem>
</file>

<file path=customXml/itemProps41.xml><?xml version="1.0" encoding="utf-8"?>
<ds:datastoreItem xmlns:ds="http://schemas.openxmlformats.org/officeDocument/2006/customXml" ds:itemID="{18DF8D07-6137-4D85-8010-4650942E033A}">
  <ds:schemaRefs>
    <ds:schemaRef ds:uri="ESRI.ArcGIS.Mapping.OfficeIntegration.PowerPointInfo"/>
  </ds:schemaRefs>
</ds:datastoreItem>
</file>

<file path=customXml/itemProps42.xml><?xml version="1.0" encoding="utf-8"?>
<ds:datastoreItem xmlns:ds="http://schemas.openxmlformats.org/officeDocument/2006/customXml" ds:itemID="{53220D22-8257-492D-8F60-ECE474D7C478}">
  <ds:schemaRefs>
    <ds:schemaRef ds:uri="ESRI.ArcGIS.Mapping.OfficeIntegration.PowerPointInfo"/>
  </ds:schemaRefs>
</ds:datastoreItem>
</file>

<file path=customXml/itemProps43.xml><?xml version="1.0" encoding="utf-8"?>
<ds:datastoreItem xmlns:ds="http://schemas.openxmlformats.org/officeDocument/2006/customXml" ds:itemID="{9E8787D6-C7B8-48EC-8C13-4069AE6320BD}">
  <ds:schemaRefs>
    <ds:schemaRef ds:uri="ESRI.ArcGIS.Mapping.OfficeIntegration.PowerPointInfo"/>
  </ds:schemaRefs>
</ds:datastoreItem>
</file>

<file path=customXml/itemProps44.xml><?xml version="1.0" encoding="utf-8"?>
<ds:datastoreItem xmlns:ds="http://schemas.openxmlformats.org/officeDocument/2006/customXml" ds:itemID="{B7E6AAC2-10E8-4F0C-BCC5-34BD332F8972}">
  <ds:schemaRefs>
    <ds:schemaRef ds:uri="ESRI.ArcGIS.Mapping.OfficeIntegration.PowerPointInfo"/>
  </ds:schemaRefs>
</ds:datastoreItem>
</file>

<file path=customXml/itemProps45.xml><?xml version="1.0" encoding="utf-8"?>
<ds:datastoreItem xmlns:ds="http://schemas.openxmlformats.org/officeDocument/2006/customXml" ds:itemID="{328DCA66-548E-4424-83E1-09FFD45EE4B0}">
  <ds:schemaRefs>
    <ds:schemaRef ds:uri="ESRI.ArcGIS.Mapping.OfficeIntegration.PowerPointInfo"/>
  </ds:schemaRefs>
</ds:datastoreItem>
</file>

<file path=customXml/itemProps46.xml><?xml version="1.0" encoding="utf-8"?>
<ds:datastoreItem xmlns:ds="http://schemas.openxmlformats.org/officeDocument/2006/customXml" ds:itemID="{E559A846-F914-4753-A2DC-D33AFE44114C}">
  <ds:schemaRefs>
    <ds:schemaRef ds:uri="ESRI.ArcGIS.Mapping.OfficeIntegration.PowerPointInfo"/>
  </ds:schemaRefs>
</ds:datastoreItem>
</file>

<file path=customXml/itemProps47.xml><?xml version="1.0" encoding="utf-8"?>
<ds:datastoreItem xmlns:ds="http://schemas.openxmlformats.org/officeDocument/2006/customXml" ds:itemID="{998905D7-FE59-48DE-A74A-5B0009B7827F}">
  <ds:schemaRefs>
    <ds:schemaRef ds:uri="ESRI.ArcGIS.Mapping.OfficeIntegration.PowerPointInfo"/>
  </ds:schemaRefs>
</ds:datastoreItem>
</file>

<file path=customXml/itemProps48.xml><?xml version="1.0" encoding="utf-8"?>
<ds:datastoreItem xmlns:ds="http://schemas.openxmlformats.org/officeDocument/2006/customXml" ds:itemID="{C1BF2448-6CBA-44DB-9E22-BED59BA834DF}">
  <ds:schemaRefs>
    <ds:schemaRef ds:uri="ESRI.ArcGIS.Mapping.OfficeIntegration.PowerPointInfo"/>
  </ds:schemaRefs>
</ds:datastoreItem>
</file>

<file path=customXml/itemProps49.xml><?xml version="1.0" encoding="utf-8"?>
<ds:datastoreItem xmlns:ds="http://schemas.openxmlformats.org/officeDocument/2006/customXml" ds:itemID="{AE5A340C-916E-449C-AA30-CD41B151A0D4}">
  <ds:schemaRefs>
    <ds:schemaRef ds:uri="ESRI.ArcGIS.Mapping.OfficeIntegration.PowerPointInfo"/>
  </ds:schemaRefs>
</ds:datastoreItem>
</file>

<file path=customXml/itemProps5.xml><?xml version="1.0" encoding="utf-8"?>
<ds:datastoreItem xmlns:ds="http://schemas.openxmlformats.org/officeDocument/2006/customXml" ds:itemID="{3E253610-1BBE-4C16-A1DA-4D6F07A3A74E}">
  <ds:schemaRefs>
    <ds:schemaRef ds:uri="ESRI.ArcGIS.Mapping.OfficeIntegration.PowerPointInfo"/>
  </ds:schemaRefs>
</ds:datastoreItem>
</file>

<file path=customXml/itemProps50.xml><?xml version="1.0" encoding="utf-8"?>
<ds:datastoreItem xmlns:ds="http://schemas.openxmlformats.org/officeDocument/2006/customXml" ds:itemID="{EB8D7141-3508-4B4E-8051-37E3E4C09D17}">
  <ds:schemaRefs>
    <ds:schemaRef ds:uri="ESRI.ArcGIS.Mapping.OfficeIntegration.PowerPointInfo"/>
  </ds:schemaRefs>
</ds:datastoreItem>
</file>

<file path=customXml/itemProps51.xml><?xml version="1.0" encoding="utf-8"?>
<ds:datastoreItem xmlns:ds="http://schemas.openxmlformats.org/officeDocument/2006/customXml" ds:itemID="{F29452FE-972E-43F8-B54C-969F4C69C00B}">
  <ds:schemaRefs>
    <ds:schemaRef ds:uri="ESRI.ArcGIS.Mapping.OfficeIntegration.PowerPointInfo"/>
  </ds:schemaRefs>
</ds:datastoreItem>
</file>

<file path=customXml/itemProps52.xml><?xml version="1.0" encoding="utf-8"?>
<ds:datastoreItem xmlns:ds="http://schemas.openxmlformats.org/officeDocument/2006/customXml" ds:itemID="{612F64FD-E61D-43DE-A84B-8FC0DA8FC26C}">
  <ds:schemaRefs>
    <ds:schemaRef ds:uri="ESRI.ArcGIS.Mapping.OfficeIntegration.PowerPointInfo"/>
  </ds:schemaRefs>
</ds:datastoreItem>
</file>

<file path=customXml/itemProps53.xml><?xml version="1.0" encoding="utf-8"?>
<ds:datastoreItem xmlns:ds="http://schemas.openxmlformats.org/officeDocument/2006/customXml" ds:itemID="{81E133DB-697E-4C10-B192-8899027B1EC6}">
  <ds:schemaRef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54.xml><?xml version="1.0" encoding="utf-8"?>
<ds:datastoreItem xmlns:ds="http://schemas.openxmlformats.org/officeDocument/2006/customXml" ds:itemID="{DE4ACD9E-0233-451D-890D-5732E05DB574}">
  <ds:schemaRefs>
    <ds:schemaRef ds:uri="ESRI.ArcGIS.Mapping.OfficeIntegration.PowerPointInfo"/>
  </ds:schemaRefs>
</ds:datastoreItem>
</file>

<file path=customXml/itemProps55.xml><?xml version="1.0" encoding="utf-8"?>
<ds:datastoreItem xmlns:ds="http://schemas.openxmlformats.org/officeDocument/2006/customXml" ds:itemID="{2C9ABD96-756D-41D3-909F-6F7B4C6B6E1F}">
  <ds:schemaRefs>
    <ds:schemaRef ds:uri="ESRI.ArcGIS.Mapping.OfficeIntegration.PowerPointInfo"/>
  </ds:schemaRefs>
</ds:datastoreItem>
</file>

<file path=customXml/itemProps56.xml><?xml version="1.0" encoding="utf-8"?>
<ds:datastoreItem xmlns:ds="http://schemas.openxmlformats.org/officeDocument/2006/customXml" ds:itemID="{7684026F-E81F-4167-824A-3AA1BAEAE133}">
  <ds:schemaRefs>
    <ds:schemaRef ds:uri="ESRI.ArcGIS.Mapping.OfficeIntegration.PowerPointInfo"/>
  </ds:schemaRefs>
</ds:datastoreItem>
</file>

<file path=customXml/itemProps57.xml><?xml version="1.0" encoding="utf-8"?>
<ds:datastoreItem xmlns:ds="http://schemas.openxmlformats.org/officeDocument/2006/customXml" ds:itemID="{94844715-80D4-4BDB-8DF0-52D9314E2485}">
  <ds:schemaRefs>
    <ds:schemaRef ds:uri="ESRI.ArcGIS.Mapping.OfficeIntegration.PowerPointInfo"/>
  </ds:schemaRefs>
</ds:datastoreItem>
</file>

<file path=customXml/itemProps58.xml><?xml version="1.0" encoding="utf-8"?>
<ds:datastoreItem xmlns:ds="http://schemas.openxmlformats.org/officeDocument/2006/customXml" ds:itemID="{B0302D17-5923-4CC0-9EB4-0E57930F5A8E}">
  <ds:schemaRefs>
    <ds:schemaRef ds:uri="ESRI.ArcGIS.Mapping.OfficeIntegration.PowerPointInfo"/>
  </ds:schemaRefs>
</ds:datastoreItem>
</file>

<file path=customXml/itemProps59.xml><?xml version="1.0" encoding="utf-8"?>
<ds:datastoreItem xmlns:ds="http://schemas.openxmlformats.org/officeDocument/2006/customXml" ds:itemID="{A2D97EB6-C9B5-45C6-85A6-D4FE6E1D9856}">
  <ds:schemaRefs>
    <ds:schemaRef ds:uri="ESRI.ArcGIS.Mapping.OfficeIntegration.PowerPointInfo"/>
  </ds:schemaRefs>
</ds:datastoreItem>
</file>

<file path=customXml/itemProps6.xml><?xml version="1.0" encoding="utf-8"?>
<ds:datastoreItem xmlns:ds="http://schemas.openxmlformats.org/officeDocument/2006/customXml" ds:itemID="{A77C5B54-CA1C-4010-8D5D-ED406825EBB7}">
  <ds:schemaRefs>
    <ds:schemaRef ds:uri="ESRI.ArcGIS.Mapping.OfficeIntegration.PowerPointInfo"/>
  </ds:schemaRefs>
</ds:datastoreItem>
</file>

<file path=customXml/itemProps60.xml><?xml version="1.0" encoding="utf-8"?>
<ds:datastoreItem xmlns:ds="http://schemas.openxmlformats.org/officeDocument/2006/customXml" ds:itemID="{E47732B9-9C1B-4723-B4AA-A21238C5DF44}">
  <ds:schemaRefs>
    <ds:schemaRef ds:uri="ESRI.ArcGIS.Mapping.OfficeIntegration.PowerPointInfo"/>
  </ds:schemaRefs>
</ds:datastoreItem>
</file>

<file path=customXml/itemProps61.xml><?xml version="1.0" encoding="utf-8"?>
<ds:datastoreItem xmlns:ds="http://schemas.openxmlformats.org/officeDocument/2006/customXml" ds:itemID="{D32008F3-64AC-45EB-A05B-F6120AE62290}">
  <ds:schemaRefs>
    <ds:schemaRef ds:uri="ESRI.ArcGIS.Mapping.OfficeIntegration.PowerPointInfo"/>
  </ds:schemaRefs>
</ds:datastoreItem>
</file>

<file path=customXml/itemProps62.xml><?xml version="1.0" encoding="utf-8"?>
<ds:datastoreItem xmlns:ds="http://schemas.openxmlformats.org/officeDocument/2006/customXml" ds:itemID="{22A42D4B-0AAE-44C9-A2EF-48BDE1C5260A}">
  <ds:schemaRefs>
    <ds:schemaRef ds:uri="ESRI.ArcGIS.Mapping.OfficeIntegration.PowerPointInfo"/>
  </ds:schemaRefs>
</ds:datastoreItem>
</file>

<file path=customXml/itemProps63.xml><?xml version="1.0" encoding="utf-8"?>
<ds:datastoreItem xmlns:ds="http://schemas.openxmlformats.org/officeDocument/2006/customXml" ds:itemID="{C4AF463C-FA8B-436D-9853-3318650FDAB8}">
  <ds:schemaRefs>
    <ds:schemaRef ds:uri="ESRI.ArcGIS.Mapping.OfficeIntegration.PowerPointInfo"/>
  </ds:schemaRefs>
</ds:datastoreItem>
</file>

<file path=customXml/itemProps64.xml><?xml version="1.0" encoding="utf-8"?>
<ds:datastoreItem xmlns:ds="http://schemas.openxmlformats.org/officeDocument/2006/customXml" ds:itemID="{55235559-86B9-428B-8DAF-8EE6262226D5}">
  <ds:schemaRefs>
    <ds:schemaRef ds:uri="ESRI.ArcGIS.Mapping.OfficeIntegration.PowerPointInfo"/>
  </ds:schemaRefs>
</ds:datastoreItem>
</file>

<file path=customXml/itemProps65.xml><?xml version="1.0" encoding="utf-8"?>
<ds:datastoreItem xmlns:ds="http://schemas.openxmlformats.org/officeDocument/2006/customXml" ds:itemID="{4617AF64-94DB-48BB-8BE2-3BCF6B12593F}">
  <ds:schemaRefs>
    <ds:schemaRef ds:uri="ESRI.ArcGIS.Mapping.OfficeIntegration.PowerPointInfo"/>
  </ds:schemaRefs>
</ds:datastoreItem>
</file>

<file path=customXml/itemProps66.xml><?xml version="1.0" encoding="utf-8"?>
<ds:datastoreItem xmlns:ds="http://schemas.openxmlformats.org/officeDocument/2006/customXml" ds:itemID="{3A5DA3C3-46A0-47F8-855A-99C7684A98A2}">
  <ds:schemaRefs>
    <ds:schemaRef ds:uri="ESRI.ArcGIS.Mapping.OfficeIntegration.PowerPointInfo"/>
  </ds:schemaRefs>
</ds:datastoreItem>
</file>

<file path=customXml/itemProps67.xml><?xml version="1.0" encoding="utf-8"?>
<ds:datastoreItem xmlns:ds="http://schemas.openxmlformats.org/officeDocument/2006/customXml" ds:itemID="{E940B40D-12DB-4BFA-BBB6-2269FD71FF92}">
  <ds:schemaRefs>
    <ds:schemaRef ds:uri="ESRI.ArcGIS.Mapping.OfficeIntegration.PowerPointInfo"/>
  </ds:schemaRefs>
</ds:datastoreItem>
</file>

<file path=customXml/itemProps68.xml><?xml version="1.0" encoding="utf-8"?>
<ds:datastoreItem xmlns:ds="http://schemas.openxmlformats.org/officeDocument/2006/customXml" ds:itemID="{86B5FFB5-BF2F-45EA-BC75-C41726A8F251}">
  <ds:schemaRefs>
    <ds:schemaRef ds:uri="ESRI.ArcGIS.Mapping.OfficeIntegration.PowerPointInfo"/>
  </ds:schemaRefs>
</ds:datastoreItem>
</file>

<file path=customXml/itemProps7.xml><?xml version="1.0" encoding="utf-8"?>
<ds:datastoreItem xmlns:ds="http://schemas.openxmlformats.org/officeDocument/2006/customXml" ds:itemID="{D4E2A01F-BEC1-4558-9AD1-A87ED70D910B}">
  <ds:schemaRefs>
    <ds:schemaRef ds:uri="ESRI.ArcGIS.Mapping.OfficeIntegration.PowerPointInfo"/>
  </ds:schemaRefs>
</ds:datastoreItem>
</file>

<file path=customXml/itemProps8.xml><?xml version="1.0" encoding="utf-8"?>
<ds:datastoreItem xmlns:ds="http://schemas.openxmlformats.org/officeDocument/2006/customXml" ds:itemID="{EF0D8C03-B10D-4D20-AC38-CA6799A7A314}">
  <ds:schemaRefs>
    <ds:schemaRef ds:uri="ESRI.ArcGIS.Mapping.OfficeIntegration.PowerPointInfo"/>
  </ds:schemaRefs>
</ds:datastoreItem>
</file>

<file path=customXml/itemProps9.xml><?xml version="1.0" encoding="utf-8"?>
<ds:datastoreItem xmlns:ds="http://schemas.openxmlformats.org/officeDocument/2006/customXml" ds:itemID="{FDE85643-3216-4103-A1BD-63F5E1D42D7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Esri_Corporate_Template-Dark</Template>
  <TotalTime>0</TotalTime>
  <Words>3300</Words>
  <Application>Microsoft Office PowerPoint</Application>
  <PresentationFormat>Widescreen</PresentationFormat>
  <Paragraphs>381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Esri_Corporate_Template-Dark</vt:lpstr>
      <vt:lpstr>Making Your Maps/Apps Accessible to Everyone</vt:lpstr>
      <vt:lpstr>Speakers</vt:lpstr>
      <vt:lpstr>Intro</vt:lpstr>
      <vt:lpstr>What is Web Accessibility?</vt:lpstr>
      <vt:lpstr>What is Disability?</vt:lpstr>
      <vt:lpstr>Why Does Accessibility Matter?</vt:lpstr>
      <vt:lpstr>Accessibility Laws &amp; Guidelines</vt:lpstr>
      <vt:lpstr>WCAG Conformance Levels</vt:lpstr>
      <vt:lpstr>Making Accessible Maps/Apps</vt:lpstr>
      <vt:lpstr>Site Scenario</vt:lpstr>
      <vt:lpstr>What We Will Cover</vt:lpstr>
      <vt:lpstr>Content Structure</vt:lpstr>
      <vt:lpstr>Hub Gallery Cards</vt:lpstr>
      <vt:lpstr>Link Best Practices</vt:lpstr>
      <vt:lpstr>Heading Best Practices</vt:lpstr>
      <vt:lpstr>Labeling Best Practices</vt:lpstr>
      <vt:lpstr>Navigation Best Practices</vt:lpstr>
      <vt:lpstr>Keyboard Navigation</vt:lpstr>
      <vt:lpstr>Multimedia</vt:lpstr>
      <vt:lpstr>Images, Background Images, &amp; Icons</vt:lpstr>
      <vt:lpstr>Images</vt:lpstr>
      <vt:lpstr>Writing Alt Text</vt:lpstr>
      <vt:lpstr>Background Images (1/2)</vt:lpstr>
      <vt:lpstr>Background Images (2/2)</vt:lpstr>
      <vt:lpstr>SVG Images &amp; Icons</vt:lpstr>
      <vt:lpstr>SVG Object</vt:lpstr>
      <vt:lpstr>Hiding an SVG Object</vt:lpstr>
      <vt:lpstr>Color, Theming, &amp; Maps</vt:lpstr>
      <vt:lpstr>Color Contrast (1/2)</vt:lpstr>
      <vt:lpstr>Color Contrast (2/2)</vt:lpstr>
      <vt:lpstr>Theming</vt:lpstr>
      <vt:lpstr>Demo: Applying an Accessible Theme</vt:lpstr>
      <vt:lpstr>Accessible Basemaps (1/2)</vt:lpstr>
      <vt:lpstr>Accessible Basemaps (2/2)</vt:lpstr>
      <vt:lpstr>Demo: Tying it all Together</vt:lpstr>
      <vt:lpstr>Automated Testing</vt:lpstr>
      <vt:lpstr>Testing Tools</vt:lpstr>
      <vt:lpstr>Resources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
  <cp:lastModifiedBy/>
  <cp:revision>9</cp:revision>
  <dcterms:created xsi:type="dcterms:W3CDTF">2019-04-15T14:59:59Z</dcterms:created>
  <dcterms:modified xsi:type="dcterms:W3CDTF">2021-10-01T19:14:45Z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0x0101009B91A584A19100428259317C75D56097</vt:lpwstr>
  </property>
</Properties>
</file>